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711" r:id="rId2"/>
    <p:sldId id="454" r:id="rId3"/>
    <p:sldId id="695" r:id="rId4"/>
    <p:sldId id="526" r:id="rId5"/>
    <p:sldId id="717" r:id="rId6"/>
    <p:sldId id="743" r:id="rId7"/>
    <p:sldId id="706" r:id="rId8"/>
    <p:sldId id="667" r:id="rId9"/>
    <p:sldId id="707" r:id="rId10"/>
    <p:sldId id="412" r:id="rId11"/>
    <p:sldId id="531" r:id="rId12"/>
    <p:sldId id="719" r:id="rId13"/>
    <p:sldId id="709" r:id="rId14"/>
    <p:sldId id="668" r:id="rId15"/>
    <p:sldId id="669" r:id="rId16"/>
    <p:sldId id="671" r:id="rId17"/>
    <p:sldId id="672" r:id="rId18"/>
    <p:sldId id="708" r:id="rId19"/>
    <p:sldId id="710" r:id="rId20"/>
    <p:sldId id="676" r:id="rId21"/>
    <p:sldId id="678" r:id="rId22"/>
    <p:sldId id="720" r:id="rId23"/>
    <p:sldId id="744" r:id="rId24"/>
    <p:sldId id="722" r:id="rId25"/>
    <p:sldId id="723" r:id="rId26"/>
    <p:sldId id="724" r:id="rId27"/>
    <p:sldId id="725" r:id="rId28"/>
    <p:sldId id="726" r:id="rId29"/>
    <p:sldId id="727" r:id="rId30"/>
    <p:sldId id="745" r:id="rId31"/>
    <p:sldId id="728" r:id="rId32"/>
    <p:sldId id="729" r:id="rId33"/>
    <p:sldId id="736" r:id="rId34"/>
    <p:sldId id="738" r:id="rId35"/>
    <p:sldId id="739" r:id="rId36"/>
    <p:sldId id="740" r:id="rId37"/>
    <p:sldId id="741" r:id="rId38"/>
    <p:sldId id="630" r:id="rId39"/>
    <p:sldId id="742" r:id="rId40"/>
    <p:sldId id="655" r:id="rId41"/>
    <p:sldId id="701" r:id="rId42"/>
    <p:sldId id="702" r:id="rId43"/>
    <p:sldId id="663" r:id="rId44"/>
    <p:sldId id="679" r:id="rId45"/>
    <p:sldId id="680" r:id="rId46"/>
    <p:sldId id="681" r:id="rId47"/>
    <p:sldId id="692" r:id="rId48"/>
    <p:sldId id="735" r:id="rId49"/>
    <p:sldId id="684" r:id="rId50"/>
    <p:sldId id="697" r:id="rId51"/>
    <p:sldId id="698" r:id="rId52"/>
    <p:sldId id="699" r:id="rId53"/>
    <p:sldId id="700" r:id="rId54"/>
    <p:sldId id="682" r:id="rId55"/>
    <p:sldId id="462"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9" autoAdjust="0"/>
    <p:restoredTop sz="96389" autoAdjust="0"/>
  </p:normalViewPr>
  <p:slideViewPr>
    <p:cSldViewPr>
      <p:cViewPr varScale="1">
        <p:scale>
          <a:sx n="112" d="100"/>
          <a:sy n="112" d="100"/>
        </p:scale>
        <p:origin x="-462" y="-7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6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rry\Desktop\May%20Revise%202014\Chart%20in%20Microsoft%20PowerPoint%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rry\Desktop\May%20Revise%202014\Chart%20in%20Microsoft%20PowerPoint%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erry\Desktop\May%20Revise%202014\CalST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167797990768395E-2"/>
          <c:y val="3.3435039370078697E-2"/>
          <c:w val="0.854314643859173"/>
          <c:h val="0.85804174868766403"/>
        </c:manualLayout>
      </c:layout>
      <c:lineChart>
        <c:grouping val="standard"/>
        <c:varyColors val="0"/>
        <c:ser>
          <c:idx val="0"/>
          <c:order val="0"/>
          <c:tx>
            <c:strRef>
              <c:f>Sheet2!$B$24</c:f>
              <c:strCache>
                <c:ptCount val="1"/>
                <c:pt idx="0">
                  <c:v>Jan. Budget</c:v>
                </c:pt>
              </c:strCache>
            </c:strRef>
          </c:tx>
          <c:spPr>
            <a:ln>
              <a:solidFill>
                <a:srgbClr val="FF0000"/>
              </a:solidFill>
            </a:ln>
          </c:spPr>
          <c:marker>
            <c:spPr>
              <a:solidFill>
                <a:srgbClr val="FF0000"/>
              </a:solidFill>
              <a:ln>
                <a:solidFill>
                  <a:srgbClr val="FF0000"/>
                </a:solidFill>
              </a:ln>
            </c:spPr>
          </c:marker>
          <c:dPt>
            <c:idx val="9"/>
            <c:bubble3D val="0"/>
          </c:dPt>
          <c:dPt>
            <c:idx val="10"/>
            <c:bubble3D val="0"/>
            <c:spPr>
              <a:ln>
                <a:solidFill>
                  <a:srgbClr val="FF0000"/>
                </a:solidFill>
                <a:prstDash val="sysDash"/>
              </a:ln>
            </c:spPr>
          </c:dPt>
          <c:dPt>
            <c:idx val="11"/>
            <c:bubble3D val="0"/>
            <c:spPr>
              <a:ln>
                <a:solidFill>
                  <a:srgbClr val="FF0000"/>
                </a:solidFill>
                <a:prstDash val="sysDash"/>
              </a:ln>
            </c:spPr>
          </c:dPt>
          <c:cat>
            <c:strRef>
              <c:f>Sheet2!$A$25:$A$32</c:f>
              <c:strCache>
                <c:ptCount val="8"/>
                <c:pt idx="0">
                  <c:v>2012-13</c:v>
                </c:pt>
                <c:pt idx="1">
                  <c:v>2013-14</c:v>
                </c:pt>
                <c:pt idx="2">
                  <c:v>2014-15</c:v>
                </c:pt>
                <c:pt idx="3">
                  <c:v>2015-16</c:v>
                </c:pt>
                <c:pt idx="4">
                  <c:v>2016-17</c:v>
                </c:pt>
                <c:pt idx="5">
                  <c:v>2017-18</c:v>
                </c:pt>
                <c:pt idx="6">
                  <c:v>2018-19</c:v>
                </c:pt>
                <c:pt idx="7">
                  <c:v>2019-20</c:v>
                </c:pt>
              </c:strCache>
            </c:strRef>
          </c:cat>
          <c:val>
            <c:numRef>
              <c:f>Sheet2!$B$25:$B$32</c:f>
              <c:numCache>
                <c:formatCode>_("$"* #,##0.0_);_("$"* \(#,##0.0\);_("$"* "-"??_);_(@_)</c:formatCode>
                <c:ptCount val="8"/>
                <c:pt idx="0">
                  <c:v>99.9</c:v>
                </c:pt>
                <c:pt idx="1">
                  <c:v>100.1</c:v>
                </c:pt>
                <c:pt idx="2">
                  <c:v>106</c:v>
                </c:pt>
                <c:pt idx="3">
                  <c:v>111.4</c:v>
                </c:pt>
                <c:pt idx="4">
                  <c:v>115.8</c:v>
                </c:pt>
                <c:pt idx="5">
                  <c:v>120.8</c:v>
                </c:pt>
              </c:numCache>
            </c:numRef>
          </c:val>
          <c:smooth val="0"/>
        </c:ser>
        <c:ser>
          <c:idx val="1"/>
          <c:order val="1"/>
          <c:tx>
            <c:strRef>
              <c:f>Sheet2!$C$24</c:f>
              <c:strCache>
                <c:ptCount val="1"/>
                <c:pt idx="0">
                  <c:v>May Revision/2014-15 Budget Act</c:v>
                </c:pt>
              </c:strCache>
            </c:strRef>
          </c:tx>
          <c:spPr>
            <a:ln w="28575">
              <a:solidFill>
                <a:schemeClr val="tx1"/>
              </a:solidFill>
              <a:prstDash val="solid"/>
            </a:ln>
          </c:spPr>
          <c:marker>
            <c:spPr>
              <a:solidFill>
                <a:schemeClr val="tx1"/>
              </a:solidFill>
              <a:ln>
                <a:solidFill>
                  <a:schemeClr val="tx1"/>
                </a:solidFill>
              </a:ln>
            </c:spPr>
          </c:marker>
          <c:cat>
            <c:strRef>
              <c:f>Sheet2!$A$25:$A$32</c:f>
              <c:strCache>
                <c:ptCount val="8"/>
                <c:pt idx="0">
                  <c:v>2012-13</c:v>
                </c:pt>
                <c:pt idx="1">
                  <c:v>2013-14</c:v>
                </c:pt>
                <c:pt idx="2">
                  <c:v>2014-15</c:v>
                </c:pt>
                <c:pt idx="3">
                  <c:v>2015-16</c:v>
                </c:pt>
                <c:pt idx="4">
                  <c:v>2016-17</c:v>
                </c:pt>
                <c:pt idx="5">
                  <c:v>2017-18</c:v>
                </c:pt>
                <c:pt idx="6">
                  <c:v>2018-19</c:v>
                </c:pt>
                <c:pt idx="7">
                  <c:v>2019-20</c:v>
                </c:pt>
              </c:strCache>
            </c:strRef>
          </c:cat>
          <c:val>
            <c:numRef>
              <c:f>Sheet2!$C$25:$C$32</c:f>
              <c:numCache>
                <c:formatCode>General</c:formatCode>
                <c:ptCount val="8"/>
                <c:pt idx="0">
                  <c:v>99.4</c:v>
                </c:pt>
                <c:pt idx="1">
                  <c:v>102.185</c:v>
                </c:pt>
                <c:pt idx="2">
                  <c:v>106.95</c:v>
                </c:pt>
                <c:pt idx="3">
                  <c:v>113.224</c:v>
                </c:pt>
                <c:pt idx="4">
                  <c:v>118.169</c:v>
                </c:pt>
                <c:pt idx="5">
                  <c:v>123.605</c:v>
                </c:pt>
              </c:numCache>
            </c:numRef>
          </c:val>
          <c:smooth val="0"/>
        </c:ser>
        <c:ser>
          <c:idx val="2"/>
          <c:order val="2"/>
          <c:tx>
            <c:strRef>
              <c:f>Sheet2!$D$24</c:f>
              <c:strCache>
                <c:ptCount val="1"/>
                <c:pt idx="0">
                  <c:v>May LAO</c:v>
                </c:pt>
              </c:strCache>
            </c:strRef>
          </c:tx>
          <c:spPr>
            <a:ln>
              <a:solidFill>
                <a:srgbClr val="00B050"/>
              </a:solidFill>
            </a:ln>
          </c:spPr>
          <c:marker>
            <c:spPr>
              <a:solidFill>
                <a:srgbClr val="00B050"/>
              </a:solidFill>
              <a:ln>
                <a:solidFill>
                  <a:srgbClr val="00B050"/>
                </a:solidFill>
              </a:ln>
            </c:spPr>
          </c:marker>
          <c:cat>
            <c:strRef>
              <c:f>Sheet2!$A$25:$A$32</c:f>
              <c:strCache>
                <c:ptCount val="8"/>
                <c:pt idx="0">
                  <c:v>2012-13</c:v>
                </c:pt>
                <c:pt idx="1">
                  <c:v>2013-14</c:v>
                </c:pt>
                <c:pt idx="2">
                  <c:v>2014-15</c:v>
                </c:pt>
                <c:pt idx="3">
                  <c:v>2015-16</c:v>
                </c:pt>
                <c:pt idx="4">
                  <c:v>2016-17</c:v>
                </c:pt>
                <c:pt idx="5">
                  <c:v>2017-18</c:v>
                </c:pt>
                <c:pt idx="6">
                  <c:v>2018-19</c:v>
                </c:pt>
                <c:pt idx="7">
                  <c:v>2019-20</c:v>
                </c:pt>
              </c:strCache>
            </c:strRef>
          </c:cat>
          <c:val>
            <c:numRef>
              <c:f>Sheet2!$D$25:$D$32</c:f>
              <c:numCache>
                <c:formatCode>General</c:formatCode>
                <c:ptCount val="8"/>
                <c:pt idx="0">
                  <c:v>99.356999999999999</c:v>
                </c:pt>
                <c:pt idx="1">
                  <c:v>102.727</c:v>
                </c:pt>
                <c:pt idx="2">
                  <c:v>109.193</c:v>
                </c:pt>
                <c:pt idx="3">
                  <c:v>114.679</c:v>
                </c:pt>
                <c:pt idx="4">
                  <c:v>119.648</c:v>
                </c:pt>
                <c:pt idx="5">
                  <c:v>124.47</c:v>
                </c:pt>
                <c:pt idx="6">
                  <c:v>125.97199999999999</c:v>
                </c:pt>
                <c:pt idx="7">
                  <c:v>128.74700000000001</c:v>
                </c:pt>
              </c:numCache>
            </c:numRef>
          </c:val>
          <c:smooth val="0"/>
        </c:ser>
        <c:dLbls>
          <c:showLegendKey val="0"/>
          <c:showVal val="0"/>
          <c:showCatName val="0"/>
          <c:showSerName val="0"/>
          <c:showPercent val="0"/>
          <c:showBubbleSize val="0"/>
        </c:dLbls>
        <c:marker val="1"/>
        <c:smooth val="0"/>
        <c:axId val="51796608"/>
        <c:axId val="51798784"/>
      </c:lineChart>
      <c:catAx>
        <c:axId val="51796608"/>
        <c:scaling>
          <c:orientation val="minMax"/>
        </c:scaling>
        <c:delete val="0"/>
        <c:axPos val="b"/>
        <c:majorTickMark val="out"/>
        <c:minorTickMark val="none"/>
        <c:tickLblPos val="nextTo"/>
        <c:txPr>
          <a:bodyPr/>
          <a:lstStyle/>
          <a:p>
            <a:pPr>
              <a:defRPr sz="1600" b="0" i="0" baseline="0">
                <a:latin typeface="Helvetica"/>
                <a:cs typeface="Helvetica"/>
              </a:defRPr>
            </a:pPr>
            <a:endParaRPr lang="en-US"/>
          </a:p>
        </c:txPr>
        <c:crossAx val="51798784"/>
        <c:crosses val="autoZero"/>
        <c:auto val="1"/>
        <c:lblAlgn val="ctr"/>
        <c:lblOffset val="100"/>
        <c:noMultiLvlLbl val="0"/>
      </c:catAx>
      <c:valAx>
        <c:axId val="51798784"/>
        <c:scaling>
          <c:orientation val="minMax"/>
          <c:max val="130"/>
          <c:min val="95"/>
        </c:scaling>
        <c:delete val="0"/>
        <c:axPos val="l"/>
        <c:majorGridlines/>
        <c:minorGridlines>
          <c:spPr>
            <a:ln>
              <a:noFill/>
            </a:ln>
          </c:spPr>
        </c:minorGridlines>
        <c:numFmt formatCode="_(&quot;$&quot;* #,##0.0_);_(&quot;$&quot;* \(#,##0.0\);_(&quot;$&quot;* &quot;-&quot;??_);_(@_)" sourceLinked="1"/>
        <c:majorTickMark val="out"/>
        <c:minorTickMark val="cross"/>
        <c:tickLblPos val="nextTo"/>
        <c:spPr>
          <a:ln>
            <a:solidFill>
              <a:schemeClr val="tx1"/>
            </a:solidFill>
          </a:ln>
        </c:spPr>
        <c:txPr>
          <a:bodyPr/>
          <a:lstStyle/>
          <a:p>
            <a:pPr>
              <a:defRPr sz="1600" b="0" i="0" baseline="0">
                <a:latin typeface="Helvetica"/>
                <a:cs typeface="Helvetica"/>
              </a:defRPr>
            </a:pPr>
            <a:endParaRPr lang="en-US"/>
          </a:p>
        </c:txPr>
        <c:crossAx val="51796608"/>
        <c:crosses val="autoZero"/>
        <c:crossBetween val="between"/>
        <c:majorUnit val="10"/>
        <c:minorUnit val="5"/>
      </c:valAx>
    </c:plotArea>
    <c:legend>
      <c:legendPos val="r"/>
      <c:layout>
        <c:manualLayout>
          <c:xMode val="edge"/>
          <c:yMode val="edge"/>
          <c:x val="0.67233233776812396"/>
          <c:y val="0.29680343667978998"/>
          <c:w val="0.27517162186623201"/>
          <c:h val="0.64059752296587902"/>
        </c:manualLayout>
      </c:layout>
      <c:overlay val="1"/>
      <c:spPr>
        <a:ln w="9525">
          <a:noFill/>
          <a:prstDash val="solid"/>
        </a:ln>
      </c:spPr>
      <c:txPr>
        <a:bodyPr/>
        <a:lstStyle/>
        <a:p>
          <a:pPr rtl="0">
            <a:defRPr sz="1900" b="1">
              <a:latin typeface="Helvetica"/>
              <a:cs typeface="Helvetica"/>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Sheet2!$R$9</c:f>
              <c:strCache>
                <c:ptCount val="1"/>
                <c:pt idx="0">
                  <c:v>2013-14 Budget Act</c:v>
                </c:pt>
              </c:strCache>
            </c:strRef>
          </c:tx>
          <c:spPr>
            <a:solidFill>
              <a:srgbClr val="FF0000"/>
            </a:solidFill>
            <a:ln>
              <a:solidFill>
                <a:srgbClr val="FF0000"/>
              </a:solidFill>
            </a:ln>
          </c:spPr>
          <c:invertIfNegative val="0"/>
          <c:cat>
            <c:strRef>
              <c:f>Sheet2!$Q$10:$Q$12</c:f>
              <c:strCache>
                <c:ptCount val="3"/>
                <c:pt idx="0">
                  <c:v>2012-13</c:v>
                </c:pt>
                <c:pt idx="1">
                  <c:v>2013-14</c:v>
                </c:pt>
                <c:pt idx="2">
                  <c:v>2014-15</c:v>
                </c:pt>
              </c:strCache>
            </c:strRef>
          </c:cat>
          <c:val>
            <c:numRef>
              <c:f>Sheet2!$R$10:$R$12</c:f>
              <c:numCache>
                <c:formatCode>_([$$-409]* #,##0.0_);_([$$-409]* \(#,##0.0\);_([$$-409]* "-"??_);_(@_)</c:formatCode>
                <c:ptCount val="3"/>
                <c:pt idx="0">
                  <c:v>56.5</c:v>
                </c:pt>
                <c:pt idx="1">
                  <c:v>55.3</c:v>
                </c:pt>
              </c:numCache>
            </c:numRef>
          </c:val>
        </c:ser>
        <c:ser>
          <c:idx val="1"/>
          <c:order val="1"/>
          <c:tx>
            <c:strRef>
              <c:f>Sheet2!$S$9</c:f>
              <c:strCache>
                <c:ptCount val="1"/>
                <c:pt idx="0">
                  <c:v>2014-15 Budget Act</c:v>
                </c:pt>
              </c:strCache>
            </c:strRef>
          </c:tx>
          <c:spPr>
            <a:solidFill>
              <a:schemeClr val="tx1"/>
            </a:solidFill>
            <a:ln>
              <a:solidFill>
                <a:schemeClr val="tx1"/>
              </a:solidFill>
            </a:ln>
          </c:spPr>
          <c:invertIfNegative val="0"/>
          <c:cat>
            <c:strRef>
              <c:f>Sheet2!$Q$10:$Q$12</c:f>
              <c:strCache>
                <c:ptCount val="3"/>
                <c:pt idx="0">
                  <c:v>2012-13</c:v>
                </c:pt>
                <c:pt idx="1">
                  <c:v>2013-14</c:v>
                </c:pt>
                <c:pt idx="2">
                  <c:v>2014-15</c:v>
                </c:pt>
              </c:strCache>
            </c:strRef>
          </c:cat>
          <c:val>
            <c:numRef>
              <c:f>Sheet2!$S$10:$S$12</c:f>
              <c:numCache>
                <c:formatCode>_("$"* #,##0.0_);_("$"* \(#,##0.0\);_("$"* "-"??_);_(@_)</c:formatCode>
                <c:ptCount val="3"/>
                <c:pt idx="0">
                  <c:v>57.8</c:v>
                </c:pt>
                <c:pt idx="1">
                  <c:v>58.3</c:v>
                </c:pt>
                <c:pt idx="2">
                  <c:v>60.9</c:v>
                </c:pt>
              </c:numCache>
            </c:numRef>
          </c:val>
        </c:ser>
        <c:ser>
          <c:idx val="2"/>
          <c:order val="2"/>
          <c:tx>
            <c:strRef>
              <c:f>Sheet2!$T$9</c:f>
              <c:strCache>
                <c:ptCount val="1"/>
                <c:pt idx="0">
                  <c:v>May LAO</c:v>
                </c:pt>
              </c:strCache>
            </c:strRef>
          </c:tx>
          <c:spPr>
            <a:solidFill>
              <a:srgbClr val="00B050"/>
            </a:solidFill>
            <a:ln>
              <a:solidFill>
                <a:srgbClr val="00B050"/>
              </a:solidFill>
            </a:ln>
          </c:spPr>
          <c:invertIfNegative val="0"/>
          <c:cat>
            <c:strRef>
              <c:f>Sheet2!$Q$10:$Q$12</c:f>
              <c:strCache>
                <c:ptCount val="3"/>
                <c:pt idx="0">
                  <c:v>2012-13</c:v>
                </c:pt>
                <c:pt idx="1">
                  <c:v>2013-14</c:v>
                </c:pt>
                <c:pt idx="2">
                  <c:v>2014-15</c:v>
                </c:pt>
              </c:strCache>
            </c:strRef>
          </c:cat>
          <c:val>
            <c:numRef>
              <c:f>Sheet2!$T$10:$T$12</c:f>
              <c:numCache>
                <c:formatCode>_("$"* #,##0.0_);_("$"* \(#,##0.0\);_("$"* "-"??_);_(@_)</c:formatCode>
                <c:ptCount val="3"/>
                <c:pt idx="1">
                  <c:v>58.6</c:v>
                </c:pt>
                <c:pt idx="2">
                  <c:v>63.1</c:v>
                </c:pt>
              </c:numCache>
            </c:numRef>
          </c:val>
        </c:ser>
        <c:dLbls>
          <c:showLegendKey val="0"/>
          <c:showVal val="0"/>
          <c:showCatName val="0"/>
          <c:showSerName val="0"/>
          <c:showPercent val="0"/>
          <c:showBubbleSize val="0"/>
        </c:dLbls>
        <c:gapWidth val="150"/>
        <c:axId val="51830144"/>
        <c:axId val="51512448"/>
      </c:barChart>
      <c:catAx>
        <c:axId val="51830144"/>
        <c:scaling>
          <c:orientation val="minMax"/>
        </c:scaling>
        <c:delete val="0"/>
        <c:axPos val="b"/>
        <c:majorTickMark val="out"/>
        <c:minorTickMark val="none"/>
        <c:tickLblPos val="nextTo"/>
        <c:txPr>
          <a:bodyPr/>
          <a:lstStyle/>
          <a:p>
            <a:pPr>
              <a:defRPr sz="1800"/>
            </a:pPr>
            <a:endParaRPr lang="en-US"/>
          </a:p>
        </c:txPr>
        <c:crossAx val="51512448"/>
        <c:crosses val="autoZero"/>
        <c:auto val="1"/>
        <c:lblAlgn val="ctr"/>
        <c:lblOffset val="100"/>
        <c:noMultiLvlLbl val="0"/>
      </c:catAx>
      <c:valAx>
        <c:axId val="51512448"/>
        <c:scaling>
          <c:orientation val="minMax"/>
          <c:max val="65"/>
          <c:min val="50"/>
        </c:scaling>
        <c:delete val="0"/>
        <c:axPos val="l"/>
        <c:majorGridlines/>
        <c:minorGridlines/>
        <c:numFmt formatCode="_([$$-409]* #,##0.0_);_([$$-409]* \(#,##0.0\);_([$$-409]* &quot;-&quot;??_);_(@_)" sourceLinked="1"/>
        <c:majorTickMark val="out"/>
        <c:minorTickMark val="none"/>
        <c:tickLblPos val="nextTo"/>
        <c:txPr>
          <a:bodyPr/>
          <a:lstStyle/>
          <a:p>
            <a:pPr>
              <a:defRPr sz="1400"/>
            </a:pPr>
            <a:endParaRPr lang="en-US"/>
          </a:p>
        </c:txPr>
        <c:crossAx val="51830144"/>
        <c:crosses val="autoZero"/>
        <c:crossBetween val="between"/>
        <c:majorUnit val="5"/>
        <c:minorUnit val="1"/>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75047314398200204"/>
          <c:y val="0.221561457360203"/>
          <c:w val="0.24952685601799801"/>
          <c:h val="0.66517549713065505"/>
        </c:manualLayout>
      </c:layout>
      <c:overlay val="0"/>
      <c:txPr>
        <a:bodyPr/>
        <a:lstStyle/>
        <a:p>
          <a:pPr>
            <a:defRPr sz="1600"/>
          </a:pPr>
          <a:endParaRPr lang="en-US"/>
        </a:p>
      </c:txPr>
    </c:legend>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61504811895E-2"/>
          <c:y val="3.7032763145986101E-2"/>
          <c:w val="0.84241426071740999"/>
          <c:h val="0.70916666666666595"/>
        </c:manualLayout>
      </c:layout>
      <c:lineChart>
        <c:grouping val="standard"/>
        <c:varyColors val="0"/>
        <c:ser>
          <c:idx val="0"/>
          <c:order val="0"/>
          <c:tx>
            <c:strRef>
              <c:f>Sheet1!$K$4</c:f>
              <c:strCache>
                <c:ptCount val="1"/>
                <c:pt idx="0">
                  <c:v>Employers</c:v>
                </c:pt>
              </c:strCache>
            </c:strRef>
          </c:tx>
          <c:spPr>
            <a:ln>
              <a:solidFill>
                <a:srgbClr val="0070C0"/>
              </a:solidFill>
            </a:ln>
          </c:spPr>
          <c:marker>
            <c:spPr>
              <a:solidFill>
                <a:srgbClr val="0070C0"/>
              </a:solidFill>
              <a:ln>
                <a:solidFill>
                  <a:srgbClr val="0070C0"/>
                </a:solidFill>
              </a:ln>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0"/>
                  <c:y val="-1.38888888888889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Sheet1!$L$3:$T$3</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Sheet1!$L$4:$T$4</c:f>
              <c:numCache>
                <c:formatCode>0.00%</c:formatCode>
                <c:ptCount val="9"/>
                <c:pt idx="0">
                  <c:v>8.2500000000000004E-2</c:v>
                </c:pt>
                <c:pt idx="1">
                  <c:v>8.8800000000000004E-2</c:v>
                </c:pt>
                <c:pt idx="2">
                  <c:v>0.10730000000000001</c:v>
                </c:pt>
                <c:pt idx="3">
                  <c:v>0.1258</c:v>
                </c:pt>
                <c:pt idx="4">
                  <c:v>0.14430000000000001</c:v>
                </c:pt>
                <c:pt idx="5">
                  <c:v>0.1628</c:v>
                </c:pt>
                <c:pt idx="6">
                  <c:v>0.18129999999999999</c:v>
                </c:pt>
                <c:pt idx="7">
                  <c:v>0.191</c:v>
                </c:pt>
                <c:pt idx="8">
                  <c:v>0.191</c:v>
                </c:pt>
              </c:numCache>
            </c:numRef>
          </c:val>
          <c:smooth val="0"/>
        </c:ser>
        <c:ser>
          <c:idx val="1"/>
          <c:order val="1"/>
          <c:tx>
            <c:strRef>
              <c:f>Sheet1!$K$5</c:f>
              <c:strCache>
                <c:ptCount val="1"/>
                <c:pt idx="0">
                  <c:v>State</c:v>
                </c:pt>
              </c:strCache>
            </c:strRef>
          </c:tx>
          <c:spPr>
            <a:ln>
              <a:solidFill>
                <a:srgbClr val="FF0000"/>
              </a:solidFill>
            </a:ln>
          </c:spPr>
          <c:marker>
            <c:spPr>
              <a:solidFill>
                <a:srgbClr val="FF0000"/>
              </a:solidFill>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4.1666666666666701E-3"/>
                  <c:y val="5.74712643678161E-3"/>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Sheet1!$L$3:$T$3</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Sheet1!$L$5:$T$5</c:f>
              <c:numCache>
                <c:formatCode>0.00%</c:formatCode>
                <c:ptCount val="9"/>
                <c:pt idx="0">
                  <c:v>3.2899999999999999E-2</c:v>
                </c:pt>
                <c:pt idx="1">
                  <c:v>3.4500000000000003E-2</c:v>
                </c:pt>
                <c:pt idx="2">
                  <c:v>4.8899999999999999E-2</c:v>
                </c:pt>
                <c:pt idx="3">
                  <c:v>6.3299999999999995E-2</c:v>
                </c:pt>
                <c:pt idx="4">
                  <c:v>6.3299999999999995E-2</c:v>
                </c:pt>
                <c:pt idx="5">
                  <c:v>6.3299999999999995E-2</c:v>
                </c:pt>
                <c:pt idx="6">
                  <c:v>6.3299999999999995E-2</c:v>
                </c:pt>
                <c:pt idx="7">
                  <c:v>6.3299999999999995E-2</c:v>
                </c:pt>
                <c:pt idx="8">
                  <c:v>6.3299999999999995E-2</c:v>
                </c:pt>
              </c:numCache>
            </c:numRef>
          </c:val>
          <c:smooth val="0"/>
        </c:ser>
        <c:ser>
          <c:idx val="2"/>
          <c:order val="2"/>
          <c:tx>
            <c:strRef>
              <c:f>Sheet1!$K$6</c:f>
              <c:strCache>
                <c:ptCount val="1"/>
                <c:pt idx="0">
                  <c:v>Employees (hired before 1/1/13)</c:v>
                </c:pt>
              </c:strCache>
            </c:strRef>
          </c:tx>
          <c:spPr>
            <a:ln>
              <a:solidFill>
                <a:srgbClr val="00B050"/>
              </a:solidFill>
            </a:ln>
          </c:spPr>
          <c:marker>
            <c:spPr>
              <a:solidFill>
                <a:srgbClr val="00B050"/>
              </a:solidFill>
              <a:ln>
                <a:solidFill>
                  <a:srgbClr val="00B050"/>
                </a:solidFill>
              </a:ln>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2.7777777777777801E-3"/>
                  <c:y val="-2.6660331251696999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Sheet1!$L$3:$T$3</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Sheet1!$L$6:$T$6</c:f>
              <c:numCache>
                <c:formatCode>0.00%</c:formatCode>
                <c:ptCount val="9"/>
                <c:pt idx="0">
                  <c:v>0.08</c:v>
                </c:pt>
                <c:pt idx="1">
                  <c:v>8.1500000000000003E-2</c:v>
                </c:pt>
                <c:pt idx="2">
                  <c:v>9.1999999999999998E-2</c:v>
                </c:pt>
                <c:pt idx="3">
                  <c:v>0.10249999999999999</c:v>
                </c:pt>
                <c:pt idx="4">
                  <c:v>0.10249999999999999</c:v>
                </c:pt>
                <c:pt idx="5">
                  <c:v>0.10249999999999999</c:v>
                </c:pt>
                <c:pt idx="6">
                  <c:v>0.10249999999999999</c:v>
                </c:pt>
                <c:pt idx="7">
                  <c:v>0.10249999999999999</c:v>
                </c:pt>
                <c:pt idx="8">
                  <c:v>0.10249999999999999</c:v>
                </c:pt>
              </c:numCache>
            </c:numRef>
          </c:val>
          <c:smooth val="0"/>
        </c:ser>
        <c:ser>
          <c:idx val="3"/>
          <c:order val="3"/>
          <c:tx>
            <c:strRef>
              <c:f>Sheet1!$K$7</c:f>
              <c:strCache>
                <c:ptCount val="1"/>
                <c:pt idx="0">
                  <c:v>Employees (hired on/after 1/1/13)</c:v>
                </c:pt>
              </c:strCache>
            </c:strRef>
          </c:tx>
          <c:spPr>
            <a:ln>
              <a:solidFill>
                <a:srgbClr val="7030A0"/>
              </a:solidFill>
            </a:ln>
          </c:spPr>
          <c:marker>
            <c:symbol val="circle"/>
            <c:size val="7"/>
            <c:spPr>
              <a:solidFill>
                <a:srgbClr val="7030A0"/>
              </a:solidFill>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layout>
                <c:manualLayout>
                  <c:x val="2.1027996500438502E-3"/>
                  <c:y val="2.0753235586930902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Sheet1!$L$3:$T$3</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Sheet1!$L$7:$T$7</c:f>
              <c:numCache>
                <c:formatCode>0.00%</c:formatCode>
                <c:ptCount val="9"/>
                <c:pt idx="0">
                  <c:v>0.08</c:v>
                </c:pt>
                <c:pt idx="1">
                  <c:v>8.1500000000000003E-2</c:v>
                </c:pt>
                <c:pt idx="2">
                  <c:v>8.5599999999999996E-2</c:v>
                </c:pt>
                <c:pt idx="3">
                  <c:v>9.2100000000000001E-2</c:v>
                </c:pt>
                <c:pt idx="4">
                  <c:v>9.2100000000000001E-2</c:v>
                </c:pt>
                <c:pt idx="5">
                  <c:v>9.2100000000000001E-2</c:v>
                </c:pt>
                <c:pt idx="6">
                  <c:v>9.2100000000000001E-2</c:v>
                </c:pt>
                <c:pt idx="7">
                  <c:v>9.2100000000000001E-2</c:v>
                </c:pt>
                <c:pt idx="8">
                  <c:v>9.2100000000000001E-2</c:v>
                </c:pt>
              </c:numCache>
            </c:numRef>
          </c:val>
          <c:smooth val="0"/>
        </c:ser>
        <c:dLbls>
          <c:showLegendKey val="0"/>
          <c:showVal val="0"/>
          <c:showCatName val="0"/>
          <c:showSerName val="0"/>
          <c:showPercent val="0"/>
          <c:showBubbleSize val="0"/>
        </c:dLbls>
        <c:marker val="1"/>
        <c:smooth val="0"/>
        <c:axId val="51576192"/>
        <c:axId val="51618944"/>
      </c:lineChart>
      <c:catAx>
        <c:axId val="51576192"/>
        <c:scaling>
          <c:orientation val="minMax"/>
        </c:scaling>
        <c:delete val="0"/>
        <c:axPos val="b"/>
        <c:majorTickMark val="out"/>
        <c:minorTickMark val="none"/>
        <c:tickLblPos val="nextTo"/>
        <c:txPr>
          <a:bodyPr/>
          <a:lstStyle/>
          <a:p>
            <a:pPr>
              <a:defRPr sz="1200"/>
            </a:pPr>
            <a:endParaRPr lang="en-US"/>
          </a:p>
        </c:txPr>
        <c:crossAx val="51618944"/>
        <c:crosses val="autoZero"/>
        <c:auto val="1"/>
        <c:lblAlgn val="ctr"/>
        <c:lblOffset val="100"/>
        <c:noMultiLvlLbl val="0"/>
      </c:catAx>
      <c:valAx>
        <c:axId val="51618944"/>
        <c:scaling>
          <c:orientation val="minMax"/>
          <c:max val="0.2"/>
        </c:scaling>
        <c:delete val="0"/>
        <c:axPos val="l"/>
        <c:majorGridlines/>
        <c:numFmt formatCode="0.00%" sourceLinked="1"/>
        <c:majorTickMark val="out"/>
        <c:minorTickMark val="none"/>
        <c:tickLblPos val="nextTo"/>
        <c:txPr>
          <a:bodyPr/>
          <a:lstStyle/>
          <a:p>
            <a:pPr>
              <a:defRPr sz="1400"/>
            </a:pPr>
            <a:endParaRPr lang="en-US"/>
          </a:p>
        </c:txPr>
        <c:crossAx val="51576192"/>
        <c:crosses val="autoZero"/>
        <c:crossBetween val="between"/>
        <c:majorUnit val="0.05"/>
        <c:minorUnit val="4.0000000000000001E-3"/>
      </c:valAx>
    </c:plotArea>
    <c:legend>
      <c:legendPos val="b"/>
      <c:layout>
        <c:manualLayout>
          <c:xMode val="edge"/>
          <c:yMode val="edge"/>
          <c:x val="2.3596019247594E-2"/>
          <c:y val="0.84302221920535803"/>
          <c:w val="0.93336351706036702"/>
          <c:h val="0.15154991401936799"/>
        </c:manualLayout>
      </c:layout>
      <c:overlay val="0"/>
    </c:legend>
    <c:plotVisOnly val="1"/>
    <c:dispBlanksAs val="zero"/>
    <c:showDLblsOverMax val="0"/>
  </c:chart>
  <c:txPr>
    <a:bodyPr/>
    <a:lstStyle/>
    <a:p>
      <a:pPr>
        <a:defRPr sz="1600">
          <a:latin typeface="Helvetica"/>
          <a:cs typeface="Helvetica"/>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theme" Target="../theme/theme3.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8.jp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10400" cy="304800"/>
          </a:xfrm>
          <a:prstGeom prst="rect">
            <a:avLst/>
          </a:prstGeom>
        </p:spPr>
        <p:txBody>
          <a:bodyPr vert="horz" lIns="93164" tIns="46582" rIns="93164" bIns="46582" rtlCol="0"/>
          <a:lstStyle>
            <a:lvl1pPr algn="l">
              <a:defRPr sz="1200"/>
            </a:lvl1pPr>
          </a:lstStyle>
          <a:p>
            <a:pPr algn="ctr"/>
            <a:r>
              <a:rPr lang="en-US" b="1" dirty="0" smtClean="0">
                <a:latin typeface="Helvetica"/>
                <a:cs typeface="Helvetica"/>
              </a:rPr>
              <a:t>Budget Perspectives Workshop - </a:t>
            </a:r>
            <a:r>
              <a:rPr lang="en-US" dirty="0">
                <a:latin typeface="Helvetica"/>
                <a:cs typeface="Helvetica"/>
              </a:rPr>
              <a:t>2014-15 </a:t>
            </a:r>
            <a:r>
              <a:rPr lang="en-US" dirty="0" smtClean="0">
                <a:latin typeface="Helvetica"/>
                <a:cs typeface="Helvetica"/>
              </a:rPr>
              <a:t>Budget Act</a:t>
            </a:r>
            <a:endParaRPr lang="en-US" dirty="0">
              <a:latin typeface="Helvetica"/>
              <a:cs typeface="Helvetica"/>
            </a:endParaRPr>
          </a:p>
          <a:p>
            <a:pPr algn="ctr"/>
            <a:endParaRPr lang="en-US" b="1" dirty="0" smtClean="0"/>
          </a:p>
        </p:txBody>
      </p:sp>
      <p:sp>
        <p:nvSpPr>
          <p:cNvPr id="3" name="Date Placeholder 2"/>
          <p:cNvSpPr>
            <a:spLocks noGrp="1"/>
          </p:cNvSpPr>
          <p:nvPr>
            <p:ph type="dt" sz="quarter" idx="1"/>
          </p:nvPr>
        </p:nvSpPr>
        <p:spPr>
          <a:xfrm>
            <a:off x="0" y="8824456"/>
            <a:ext cx="3037840" cy="464820"/>
          </a:xfrm>
          <a:prstGeom prst="rect">
            <a:avLst/>
          </a:prstGeom>
        </p:spPr>
        <p:txBody>
          <a:bodyPr vert="horz" lIns="93164" tIns="46582" rIns="93164" bIns="46582" rtlCol="0" anchor="b"/>
          <a:lstStyle>
            <a:lvl1pPr algn="r">
              <a:defRPr sz="1200"/>
            </a:lvl1pPr>
          </a:lstStyle>
          <a:p>
            <a:pPr algn="l"/>
            <a:r>
              <a:rPr lang="en-US" sz="1050" dirty="0" smtClean="0">
                <a:latin typeface="Helvetica"/>
                <a:cs typeface="Helvetica"/>
              </a:rPr>
              <a:t>July 7, 2014</a:t>
            </a:r>
            <a:endParaRPr lang="en-US" sz="1050" dirty="0">
              <a:latin typeface="Helvetica"/>
              <a:cs typeface="Helvetica"/>
            </a:endParaRPr>
          </a:p>
        </p:txBody>
      </p:sp>
      <p:sp>
        <p:nvSpPr>
          <p:cNvPr id="5" name="Slide Number Placeholder 4"/>
          <p:cNvSpPr>
            <a:spLocks noGrp="1"/>
          </p:cNvSpPr>
          <p:nvPr>
            <p:ph type="sldNum" sz="quarter" idx="3"/>
          </p:nvPr>
        </p:nvSpPr>
        <p:spPr>
          <a:xfrm>
            <a:off x="3972606" y="8831580"/>
            <a:ext cx="3037840" cy="464820"/>
          </a:xfrm>
          <a:prstGeom prst="rect">
            <a:avLst/>
          </a:prstGeom>
        </p:spPr>
        <p:txBody>
          <a:bodyPr vert="horz" lIns="93164" tIns="46582" rIns="93164" bIns="46582" rtlCol="0" anchor="b"/>
          <a:lstStyle>
            <a:lvl1pPr algn="r">
              <a:defRPr sz="1200"/>
            </a:lvl1pPr>
          </a:lstStyle>
          <a:p>
            <a:fld id="{C254F098-310F-7B46-9544-DD071F19E4AB}" type="slidenum">
              <a:rPr lang="en-US" sz="1050" smtClean="0">
                <a:latin typeface="Helvetica"/>
                <a:cs typeface="Helvetica"/>
              </a:rPr>
              <a:t>‹#›</a:t>
            </a:fld>
            <a:endParaRPr lang="en-US" dirty="0">
              <a:latin typeface="Helvetica"/>
              <a:cs typeface="Helvetica"/>
            </a:endParaRPr>
          </a:p>
        </p:txBody>
      </p:sp>
      <p:pic>
        <p:nvPicPr>
          <p:cNvPr id="7" name="Picture 6" descr="Climatec---Logo---Dark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0999"/>
            <a:ext cx="1996926" cy="381001"/>
          </a:xfrm>
          <a:prstGeom prst="rect">
            <a:avLst/>
          </a:prstGeom>
        </p:spPr>
      </p:pic>
      <p:pic>
        <p:nvPicPr>
          <p:cNvPr id="8" name="Picture 7" descr="logo_acsa_pri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8382000"/>
            <a:ext cx="1886857" cy="609600"/>
          </a:xfrm>
          <a:prstGeom prst="rect">
            <a:avLst/>
          </a:prstGeom>
        </p:spPr>
      </p:pic>
      <p:pic>
        <p:nvPicPr>
          <p:cNvPr id="4" name="Picture 3" descr="csb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8534400"/>
            <a:ext cx="1219200" cy="401164"/>
          </a:xfrm>
          <a:prstGeom prst="rect">
            <a:avLst/>
          </a:prstGeom>
        </p:spPr>
      </p:pic>
      <p:pic>
        <p:nvPicPr>
          <p:cNvPr id="10" name="Picture 9" descr="Side 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381000"/>
            <a:ext cx="2319130" cy="457200"/>
          </a:xfrm>
          <a:prstGeom prst="rect">
            <a:avLst/>
          </a:prstGeom>
        </p:spPr>
      </p:pic>
      <p:pic>
        <p:nvPicPr>
          <p:cNvPr id="13" name="Picture 12" descr="SSDA Primary_Color.t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8382000"/>
            <a:ext cx="1523999" cy="630471"/>
          </a:xfrm>
          <a:prstGeom prst="rect">
            <a:avLst/>
          </a:prstGeom>
        </p:spPr>
      </p:pic>
    </p:spTree>
    <p:extLst>
      <p:ext uri="{BB962C8B-B14F-4D97-AF65-F5344CB8AC3E}">
        <p14:creationId xmlns:p14="http://schemas.microsoft.com/office/powerpoint/2010/main" val="3722813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9EF59BB-04A0-A84C-BD60-BF620FDF539C}" type="datetimeFigureOut">
              <a:rPr lang="en-US" smtClean="0"/>
              <a:t>7/22/2014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F1F1337-A129-3D4A-AF18-C05321B729B8}" type="slidenum">
              <a:rPr lang="en-US" smtClean="0"/>
              <a:t>‹#›</a:t>
            </a:fld>
            <a:endParaRPr lang="en-US" dirty="0"/>
          </a:p>
        </p:txBody>
      </p:sp>
    </p:spTree>
    <p:extLst>
      <p:ext uri="{BB962C8B-B14F-4D97-AF65-F5344CB8AC3E}">
        <p14:creationId xmlns:p14="http://schemas.microsoft.com/office/powerpoint/2010/main" val="30935878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F1337-A129-3D4A-AF18-C05321B729B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9179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8B7D2-E81E-4CF3-904F-37ACA416BDC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67869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PPT_Main.jpg"/>
          <p:cNvPicPr>
            <a:picLocks noChangeAspect="1"/>
          </p:cNvPicPr>
          <p:nvPr userDrawn="1"/>
        </p:nvPicPr>
        <p:blipFill>
          <a:blip r:embed="rId2" cstate="print"/>
          <a:stretch>
            <a:fillRect/>
          </a:stretch>
        </p:blipFill>
        <p:spPr>
          <a:xfrm>
            <a:off x="0" y="18143"/>
            <a:ext cx="9144000" cy="6821715"/>
          </a:xfrm>
          <a:prstGeom prst="rect">
            <a:avLst/>
          </a:prstGeom>
        </p:spPr>
      </p:pic>
      <p:sp>
        <p:nvSpPr>
          <p:cNvPr id="3" name="Subtitle 2"/>
          <p:cNvSpPr>
            <a:spLocks noGrp="1"/>
          </p:cNvSpPr>
          <p:nvPr>
            <p:ph type="subTitle" idx="1"/>
          </p:nvPr>
        </p:nvSpPr>
        <p:spPr>
          <a:xfrm>
            <a:off x="1371600" y="44958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Slide Number Placeholder 17"/>
          <p:cNvSpPr>
            <a:spLocks noGrp="1"/>
          </p:cNvSpPr>
          <p:nvPr>
            <p:ph type="sldNum" sz="quarter" idx="11"/>
          </p:nvPr>
        </p:nvSpPr>
        <p:spPr/>
        <p:txBody>
          <a:bodyPr/>
          <a:lstStyle/>
          <a:p>
            <a:fld id="{CDF146C8-CD55-4469-856A-728B45DB25DE}" type="slidenum">
              <a:rPr lang="en-US" smtClean="0"/>
              <a:pPr/>
              <a:t>‹#›</a:t>
            </a:fld>
            <a:endParaRPr lang="en-US" dirty="0"/>
          </a:p>
        </p:txBody>
      </p:sp>
      <p:sp>
        <p:nvSpPr>
          <p:cNvPr id="19" name="Footer Placeholder 18"/>
          <p:cNvSpPr>
            <a:spLocks noGrp="1"/>
          </p:cNvSpPr>
          <p:nvPr>
            <p:ph type="ftr" sz="quarter" idx="12"/>
          </p:nvPr>
        </p:nvSpPr>
        <p:spPr>
          <a:xfrm>
            <a:off x="4" y="6553200"/>
            <a:ext cx="2350681" cy="228600"/>
          </a:xfrm>
        </p:spPr>
        <p:txBody>
          <a:bodyPr/>
          <a:lstStyle/>
          <a:p>
            <a:r>
              <a:rPr lang="en-US" dirty="0" smtClean="0"/>
              <a:t>www.capitoladvisors.org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1143000"/>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4"/>
          </p:nvPr>
        </p:nvSpPr>
        <p:spPr>
          <a:xfrm>
            <a:off x="8686800" y="6553203"/>
            <a:ext cx="457200" cy="234087"/>
          </a:xfrm>
          <a:prstGeom prst="rect">
            <a:avLst/>
          </a:prstGeom>
        </p:spPr>
        <p:txBody>
          <a:bodyPr/>
          <a:lstStyle>
            <a:lvl1pPr>
              <a:defRPr sz="1400">
                <a:solidFill>
                  <a:schemeClr val="bg1"/>
                </a:solidFill>
              </a:defRPr>
            </a:lvl1pPr>
          </a:lstStyle>
          <a:p>
            <a:fld id="{CDF146C8-CD55-4469-856A-728B45DB25DE}" type="slidenum">
              <a:rPr lang="en-US" smtClean="0"/>
              <a:pPr/>
              <a:t>‹#›</a:t>
            </a:fld>
            <a:endParaRPr lang="en-US" dirty="0"/>
          </a:p>
        </p:txBody>
      </p:sp>
      <p:sp>
        <p:nvSpPr>
          <p:cNvPr id="9" name="Footer Placeholder 18"/>
          <p:cNvSpPr>
            <a:spLocks noGrp="1"/>
          </p:cNvSpPr>
          <p:nvPr>
            <p:ph type="ftr" sz="quarter" idx="3"/>
          </p:nvPr>
        </p:nvSpPr>
        <p:spPr>
          <a:xfrm>
            <a:off x="4" y="6553200"/>
            <a:ext cx="2350681" cy="228600"/>
          </a:xfrm>
          <a:prstGeom prst="rect">
            <a:avLst/>
          </a:prstGeom>
        </p:spPr>
        <p:txBody>
          <a:bodyPr/>
          <a:lstStyle>
            <a:lvl1pPr>
              <a:defRPr sz="1200">
                <a:solidFill>
                  <a:schemeClr val="accent1">
                    <a:tint val="20000"/>
                  </a:schemeClr>
                </a:solidFill>
              </a:defRPr>
            </a:lvl1pPr>
            <a:extLst/>
          </a:lstStyle>
          <a:p>
            <a:r>
              <a:rPr lang="en-US" dirty="0" smtClean="0"/>
              <a:t>www.capitoladvisors.org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4"/>
          </p:nvPr>
        </p:nvSpPr>
        <p:spPr>
          <a:xfrm>
            <a:off x="8686800" y="6553203"/>
            <a:ext cx="457200" cy="234087"/>
          </a:xfrm>
          <a:prstGeom prst="rect">
            <a:avLst/>
          </a:prstGeom>
        </p:spPr>
        <p:txBody>
          <a:bodyPr/>
          <a:lstStyle>
            <a:lvl1pPr>
              <a:defRPr sz="1400">
                <a:solidFill>
                  <a:schemeClr val="bg1"/>
                </a:solidFill>
              </a:defRPr>
            </a:lvl1pPr>
          </a:lstStyle>
          <a:p>
            <a:fld id="{CDF146C8-CD55-4469-856A-728B45DB25DE}" type="slidenum">
              <a:rPr lang="en-US" smtClean="0"/>
              <a:pPr/>
              <a:t>‹#›</a:t>
            </a:fld>
            <a:endParaRPr lang="en-US" dirty="0"/>
          </a:p>
        </p:txBody>
      </p:sp>
      <p:sp>
        <p:nvSpPr>
          <p:cNvPr id="9" name="Date Placeholder 29"/>
          <p:cNvSpPr>
            <a:spLocks noGrp="1"/>
          </p:cNvSpPr>
          <p:nvPr>
            <p:ph type="dt" sz="half" idx="2"/>
          </p:nvPr>
        </p:nvSpPr>
        <p:spPr>
          <a:xfrm>
            <a:off x="6727032" y="6558687"/>
            <a:ext cx="1920240" cy="228600"/>
          </a:xfrm>
          <a:prstGeom prst="rect">
            <a:avLst/>
          </a:prstGeom>
        </p:spPr>
        <p:txBody>
          <a:bodyPr/>
          <a:lstStyle>
            <a:lvl1pPr>
              <a:defRPr sz="1200">
                <a:solidFill>
                  <a:srgbClr val="FFFFFF"/>
                </a:solidFill>
              </a:defRPr>
            </a:lvl1pPr>
            <a:extLst/>
          </a:lstStyle>
          <a:p>
            <a:endParaRPr lang="en-US" dirty="0"/>
          </a:p>
        </p:txBody>
      </p:sp>
      <p:sp>
        <p:nvSpPr>
          <p:cNvPr id="10" name="Footer Placeholder 18"/>
          <p:cNvSpPr>
            <a:spLocks noGrp="1"/>
          </p:cNvSpPr>
          <p:nvPr>
            <p:ph type="ftr" sz="quarter" idx="3"/>
          </p:nvPr>
        </p:nvSpPr>
        <p:spPr>
          <a:xfrm>
            <a:off x="4380076" y="6558687"/>
            <a:ext cx="2350681" cy="228600"/>
          </a:xfrm>
          <a:prstGeom prst="rect">
            <a:avLst/>
          </a:prstGeom>
        </p:spPr>
        <p:txBody>
          <a:bodyPr/>
          <a:lstStyle>
            <a:lvl1pPr>
              <a:defRPr sz="1200">
                <a:solidFill>
                  <a:schemeClr val="accent1">
                    <a:tint val="20000"/>
                  </a:schemeClr>
                </a:solidFill>
              </a:defRPr>
            </a:lvl1pPr>
            <a:extLst/>
          </a:lstStyle>
          <a:p>
            <a:r>
              <a:rPr lang="en-US" dirty="0" smtClean="0"/>
              <a:t>www.capitoladvisors.org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txBox="1">
            <a:spLocks/>
          </p:cNvSpPr>
          <p:nvPr userDrawn="1"/>
        </p:nvSpPr>
        <p:spPr>
          <a:xfrm>
            <a:off x="8686800" y="6553203"/>
            <a:ext cx="457200" cy="234087"/>
          </a:xfrm>
          <a:prstGeom prst="rect">
            <a:avLst/>
          </a:prstGeo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146C8-CD55-4469-856A-728B45DB25DE}"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Date Placeholder 29"/>
          <p:cNvSpPr txBox="1">
            <a:spLocks/>
          </p:cNvSpPr>
          <p:nvPr userDrawn="1"/>
        </p:nvSpPr>
        <p:spPr>
          <a:xfrm>
            <a:off x="6727032" y="6553200"/>
            <a:ext cx="1920240" cy="228600"/>
          </a:xfrm>
          <a:prstGeom prst="rect">
            <a:avLst/>
          </a:prstGeom>
        </p:spPr>
        <p:txBody>
          <a:bodyPr/>
          <a:lstStyle>
            <a:lvl1pPr>
              <a:defRPr sz="120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D9EE71BB-824A-4F46-A9F6-323A4F596505}"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7/22/2014</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Footer Placeholder 18"/>
          <p:cNvSpPr txBox="1">
            <a:spLocks/>
          </p:cNvSpPr>
          <p:nvPr userDrawn="1"/>
        </p:nvSpPr>
        <p:spPr>
          <a:xfrm>
            <a:off x="228604" y="6553200"/>
            <a:ext cx="2350681" cy="228600"/>
          </a:xfrm>
          <a:prstGeom prst="rect">
            <a:avLst/>
          </a:prstGeom>
        </p:spPr>
        <p:txBody>
          <a:bodyPr/>
          <a:lstStyle>
            <a:lvl1pPr>
              <a:defRPr sz="1200">
                <a:solidFill>
                  <a:schemeClr val="accent1">
                    <a:tint val="20000"/>
                  </a:schemeClr>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accent1">
                    <a:tint val="20000"/>
                  </a:schemeClr>
                </a:solidFill>
                <a:effectLst/>
                <a:uLnTx/>
                <a:uFillTx/>
                <a:latin typeface="+mn-lt"/>
                <a:ea typeface="+mn-ea"/>
                <a:cs typeface="+mn-cs"/>
              </a:rPr>
              <a:t>www.capitoladvisors.org</a:t>
            </a:r>
            <a:endParaRPr kumimoji="0" lang="en-US" sz="1200" b="0" i="0" u="none" strike="noStrike" kern="1200" cap="none" spc="0" normalizeH="0" baseline="0" noProof="0" dirty="0">
              <a:ln>
                <a:noFill/>
              </a:ln>
              <a:solidFill>
                <a:schemeClr val="accent1">
                  <a:tint val="20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r>
              <a:rPr lang="en-US" dirty="0" smtClean="0"/>
              <a:t>www.capitoladvisors.org</a:t>
            </a:r>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CDF146C8-CD55-4469-856A-728B45DB25D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PPT_Sub.jpg"/>
          <p:cNvPicPr>
            <a:picLocks noChangeAspect="1"/>
          </p:cNvPicPr>
          <p:nvPr userDrawn="1"/>
        </p:nvPicPr>
        <p:blipFill>
          <a:blip r:embed="rId13" cstate="print"/>
          <a:stretch>
            <a:fillRect/>
          </a:stretch>
        </p:blipFill>
        <p:spPr>
          <a:xfrm>
            <a:off x="0" y="3168"/>
            <a:ext cx="9144000" cy="6858000"/>
          </a:xfrm>
          <a:prstGeom prst="rect">
            <a:avLst/>
          </a:prstGeom>
        </p:spPr>
      </p:pic>
      <p:sp>
        <p:nvSpPr>
          <p:cNvPr id="2" name="Title Placeholder 1"/>
          <p:cNvSpPr>
            <a:spLocks noGrp="1"/>
          </p:cNvSpPr>
          <p:nvPr>
            <p:ph type="title"/>
          </p:nvPr>
        </p:nvSpPr>
        <p:spPr>
          <a:xfrm>
            <a:off x="304800" y="838200"/>
            <a:ext cx="6858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981200"/>
            <a:ext cx="8534400" cy="449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686800" y="6553203"/>
            <a:ext cx="457200" cy="234087"/>
          </a:xfrm>
          <a:prstGeom prst="rect">
            <a:avLst/>
          </a:prstGeom>
        </p:spPr>
        <p:txBody>
          <a:bodyPr/>
          <a:lstStyle>
            <a:lvl1pPr>
              <a:defRPr sz="1400">
                <a:solidFill>
                  <a:schemeClr val="bg1"/>
                </a:solidFill>
                <a:latin typeface="Helvetica"/>
                <a:cs typeface="Helvetica"/>
              </a:defRPr>
            </a:lvl1pPr>
          </a:lstStyle>
          <a:p>
            <a:fld id="{CDF146C8-CD55-4469-856A-728B45DB25DE}" type="slidenum">
              <a:rPr lang="en-US" smtClean="0"/>
              <a:pPr/>
              <a:t>‹#›</a:t>
            </a:fld>
            <a:endParaRPr lang="en-US" dirty="0"/>
          </a:p>
        </p:txBody>
      </p:sp>
      <p:sp>
        <p:nvSpPr>
          <p:cNvPr id="8" name="Date Placeholder 29"/>
          <p:cNvSpPr>
            <a:spLocks noGrp="1"/>
          </p:cNvSpPr>
          <p:nvPr>
            <p:ph type="dt" sz="half" idx="2"/>
          </p:nvPr>
        </p:nvSpPr>
        <p:spPr>
          <a:xfrm>
            <a:off x="6727032" y="6558687"/>
            <a:ext cx="1920240" cy="228600"/>
          </a:xfrm>
          <a:prstGeom prst="rect">
            <a:avLst/>
          </a:prstGeom>
        </p:spPr>
        <p:txBody>
          <a:bodyPr/>
          <a:lstStyle>
            <a:lvl1pPr>
              <a:defRPr sz="1200">
                <a:solidFill>
                  <a:srgbClr val="FFFFFF"/>
                </a:solidFill>
              </a:defRPr>
            </a:lvl1pPr>
            <a:extLst/>
          </a:lstStyle>
          <a:p>
            <a:endParaRPr lang="en-US" dirty="0"/>
          </a:p>
        </p:txBody>
      </p:sp>
      <p:sp>
        <p:nvSpPr>
          <p:cNvPr id="9" name="Footer Placeholder 18"/>
          <p:cNvSpPr>
            <a:spLocks noGrp="1"/>
          </p:cNvSpPr>
          <p:nvPr>
            <p:ph type="ftr" sz="quarter" idx="3"/>
          </p:nvPr>
        </p:nvSpPr>
        <p:spPr>
          <a:xfrm>
            <a:off x="4380076" y="6558687"/>
            <a:ext cx="2350681" cy="228600"/>
          </a:xfrm>
          <a:prstGeom prst="rect">
            <a:avLst/>
          </a:prstGeom>
        </p:spPr>
        <p:txBody>
          <a:bodyPr/>
          <a:lstStyle>
            <a:lvl1pPr>
              <a:defRPr sz="1200" b="0" i="0">
                <a:solidFill>
                  <a:schemeClr val="accent1">
                    <a:tint val="20000"/>
                  </a:schemeClr>
                </a:solidFill>
                <a:latin typeface="Helvetica"/>
                <a:cs typeface="Helvetica"/>
              </a:defRPr>
            </a:lvl1pPr>
            <a:extLst/>
          </a:lstStyle>
          <a:p>
            <a:r>
              <a:rPr lang="en-US" dirty="0" smtClean="0"/>
              <a:t>www.capitoladvisors.org</a:t>
            </a:r>
            <a:endParaRPr lang="en-US" dirty="0"/>
          </a:p>
        </p:txBody>
      </p:sp>
      <p:pic>
        <p:nvPicPr>
          <p:cNvPr id="4" name="Picture 3"/>
          <p:cNvPicPr>
            <a:picLocks noChangeAspect="1"/>
          </p:cNvPicPr>
          <p:nvPr userDrawn="1"/>
        </p:nvPicPr>
        <p:blipFill>
          <a:blip r:embed="rId14"/>
          <a:stretch>
            <a:fillRect/>
          </a:stretch>
        </p:blipFill>
        <p:spPr>
          <a:xfrm>
            <a:off x="7086600" y="32657"/>
            <a:ext cx="1437503" cy="381000"/>
          </a:xfrm>
          <a:prstGeom prst="rect">
            <a:avLst/>
          </a:prstGeom>
        </p:spPr>
      </p:pic>
      <p:pic>
        <p:nvPicPr>
          <p:cNvPr id="10" name="Picture 9" descr="csba_cc[4] copy copy.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10400" y="152400"/>
            <a:ext cx="689894" cy="228600"/>
          </a:xfrm>
          <a:prstGeom prst="rect">
            <a:avLst/>
          </a:prstGeom>
        </p:spPr>
      </p:pic>
      <p:pic>
        <p:nvPicPr>
          <p:cNvPr id="5" name="Picture 4" descr="SSDA.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67400" y="200084"/>
            <a:ext cx="1174927" cy="4857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000" kern="1200">
          <a:solidFill>
            <a:schemeClr val="tx1"/>
          </a:solidFill>
          <a:latin typeface="Helvetica"/>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eaap.ca.gov/wp-content/uploads/2014/05/2014-15-Guide-for-Annual-Audits-of-K-12-LEAs-and-State-Complicance-Reporting.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de.ca.gov/fg/fo/r17/ccpt14result.as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energy.ca.gov/efficiency/proposition39/indes.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rachel@capitoladvis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txBox="1">
            <a:spLocks/>
          </p:cNvSpPr>
          <p:nvPr/>
        </p:nvSpPr>
        <p:spPr>
          <a:xfrm>
            <a:off x="8686800" y="6553200"/>
            <a:ext cx="457200" cy="234087"/>
          </a:xfrm>
          <a:prstGeom prst="rect">
            <a:avLst/>
          </a:prstGeom>
        </p:spPr>
        <p:txBody>
          <a:bodyPr/>
          <a:lstStyle>
            <a:lvl1pPr>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146C8-CD55-4469-856A-728B45DB25DE}"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4" name="Footer Placeholder 18"/>
          <p:cNvSpPr txBox="1">
            <a:spLocks/>
          </p:cNvSpPr>
          <p:nvPr/>
        </p:nvSpPr>
        <p:spPr>
          <a:xfrm>
            <a:off x="228600" y="6553200"/>
            <a:ext cx="2350681" cy="228600"/>
          </a:xfrm>
          <a:prstGeom prst="rect">
            <a:avLst/>
          </a:prstGeom>
        </p:spPr>
        <p:txBody>
          <a:bodyPr/>
          <a:lstStyle>
            <a:lvl1pPr>
              <a:defRPr sz="1200">
                <a:solidFill>
                  <a:schemeClr val="accent1">
                    <a:tint val="20000"/>
                  </a:schemeClr>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accent1">
                    <a:tint val="20000"/>
                  </a:schemeClr>
                </a:solidFill>
                <a:effectLst/>
                <a:uLnTx/>
                <a:uFillTx/>
                <a:latin typeface="+mn-lt"/>
                <a:ea typeface="+mn-ea"/>
                <a:cs typeface="+mn-cs"/>
              </a:rPr>
              <a:t>www.capitoladvisors.org</a:t>
            </a:r>
            <a:endParaRPr kumimoji="0" lang="en-US" sz="1200" b="0" i="0" u="none" strike="noStrike" kern="1200" cap="none" spc="0" normalizeH="0" baseline="0" noProof="0" dirty="0">
              <a:ln>
                <a:noFill/>
              </a:ln>
              <a:solidFill>
                <a:schemeClr val="accent1">
                  <a:tint val="20000"/>
                </a:schemeClr>
              </a:solidFill>
              <a:effectLst/>
              <a:uLnTx/>
              <a:uFillTx/>
              <a:latin typeface="+mn-lt"/>
              <a:ea typeface="+mn-ea"/>
              <a:cs typeface="+mn-cs"/>
            </a:endParaRPr>
          </a:p>
        </p:txBody>
      </p:sp>
      <p:pic>
        <p:nvPicPr>
          <p:cNvPr id="20" name="Picture 19"/>
          <p:cNvPicPr>
            <a:picLocks noChangeAspect="1"/>
          </p:cNvPicPr>
          <p:nvPr/>
        </p:nvPicPr>
        <p:blipFill>
          <a:blip r:embed="rId2"/>
          <a:stretch>
            <a:fillRect/>
          </a:stretch>
        </p:blipFill>
        <p:spPr>
          <a:xfrm>
            <a:off x="0" y="850900"/>
            <a:ext cx="9144000" cy="6007100"/>
          </a:xfrm>
          <a:prstGeom prst="rect">
            <a:avLst/>
          </a:prstGeom>
        </p:spPr>
      </p:pic>
      <p:pic>
        <p:nvPicPr>
          <p:cNvPr id="2" name="Picture 1" descr="July Budge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0" y="838200"/>
            <a:ext cx="9181716" cy="6019800"/>
          </a:xfrm>
          <a:prstGeom prst="rect">
            <a:avLst/>
          </a:prstGeom>
        </p:spPr>
      </p:pic>
    </p:spTree>
    <p:extLst>
      <p:ext uri="{BB962C8B-B14F-4D97-AF65-F5344CB8AC3E}">
        <p14:creationId xmlns:p14="http://schemas.microsoft.com/office/powerpoint/2010/main" val="178823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K-12 Education Budget </a:t>
            </a:r>
            <a:endParaRPr lang="en-US" dirty="0"/>
          </a:p>
        </p:txBody>
      </p:sp>
      <p:sp>
        <p:nvSpPr>
          <p:cNvPr id="3" name="Text Placeholder 2"/>
          <p:cNvSpPr>
            <a:spLocks noGrp="1"/>
          </p:cNvSpPr>
          <p:nvPr>
            <p:ph type="body" idx="1"/>
          </p:nvPr>
        </p:nvSpPr>
        <p:spPr/>
        <p:txBody>
          <a:bodyPr>
            <a:normAutofit/>
          </a:bodyPr>
          <a:lstStyle/>
          <a:p>
            <a:r>
              <a:rPr lang="en-US" sz="2800" dirty="0" smtClean="0"/>
              <a:t>Budget Act 2014-15</a:t>
            </a:r>
            <a:endParaRPr lang="en-US" sz="2800" dirty="0"/>
          </a:p>
        </p:txBody>
      </p:sp>
      <p:sp>
        <p:nvSpPr>
          <p:cNvPr id="5" name="Footer Placeholder 4"/>
          <p:cNvSpPr>
            <a:spLocks noGrp="1"/>
          </p:cNvSpPr>
          <p:nvPr>
            <p:ph type="ftr" sz="quarter" idx="3"/>
          </p:nvPr>
        </p:nvSpPr>
        <p:spPr>
          <a:xfrm>
            <a:off x="0" y="6553200"/>
            <a:ext cx="2350681" cy="228600"/>
          </a:xfrm>
        </p:spPr>
        <p:txBody>
          <a:bodyPr/>
          <a:lstStyle/>
          <a:p>
            <a:r>
              <a:rPr lang="en-US" dirty="0" smtClean="0"/>
              <a:t>www.capitoladvisors.org</a:t>
            </a:r>
            <a:endParaRPr lang="en-US" dirty="0"/>
          </a:p>
        </p:txBody>
      </p:sp>
      <p:sp>
        <p:nvSpPr>
          <p:cNvPr id="6" name="Slide Number Placeholder 5"/>
          <p:cNvSpPr>
            <a:spLocks noGrp="1"/>
          </p:cNvSpPr>
          <p:nvPr>
            <p:ph type="sldNum" sz="quarter" idx="4"/>
          </p:nvPr>
        </p:nvSpPr>
        <p:spPr/>
        <p:txBody>
          <a:bodyPr/>
          <a:lstStyle/>
          <a:p>
            <a:fld id="{CDF146C8-CD55-4469-856A-728B45DB25DE}" type="slidenum">
              <a:rPr lang="en-US" smtClean="0"/>
              <a:pPr/>
              <a:t>10</a:t>
            </a:fld>
            <a:endParaRPr lang="en-US" dirty="0"/>
          </a:p>
        </p:txBody>
      </p:sp>
    </p:spTree>
    <p:extLst>
      <p:ext uri="{BB962C8B-B14F-4D97-AF65-F5344CB8AC3E}">
        <p14:creationId xmlns:p14="http://schemas.microsoft.com/office/powerpoint/2010/main" val="1965586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2014-15 Budget Act: K-12 Overview</a:t>
            </a:r>
            <a:endParaRPr lang="en-US" dirty="0"/>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11</a:t>
            </a:fld>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Provides Prop 98 funding at $60.9 billion</a:t>
            </a:r>
          </a:p>
          <a:p>
            <a:r>
              <a:rPr lang="en-US" dirty="0" smtClean="0"/>
              <a:t>Provides $450 million for K-14 mandate backlog</a:t>
            </a:r>
          </a:p>
          <a:p>
            <a:r>
              <a:rPr lang="en-US" dirty="0" smtClean="0"/>
              <a:t>Provides $4.75 billion for LCFF implementation</a:t>
            </a:r>
          </a:p>
          <a:p>
            <a:r>
              <a:rPr lang="en-US" dirty="0"/>
              <a:t>P</a:t>
            </a:r>
            <a:r>
              <a:rPr lang="en-US" dirty="0" smtClean="0"/>
              <a:t>rovides $256 million increase for Pre-Kindergarten</a:t>
            </a:r>
          </a:p>
          <a:p>
            <a:r>
              <a:rPr lang="en-US" dirty="0" smtClean="0"/>
              <a:t>Provides for potential restriction of school district reserves (tied to passage of Budget Reserve proposition in November 2014)</a:t>
            </a:r>
          </a:p>
          <a:p>
            <a:r>
              <a:rPr lang="en-US" dirty="0" smtClean="0"/>
              <a:t>Includes reforms to Independent Study</a:t>
            </a:r>
          </a:p>
          <a:p>
            <a:r>
              <a:rPr lang="en-US" dirty="0" smtClean="0"/>
              <a:t>Provides $250 million for CTE pathways grants</a:t>
            </a:r>
          </a:p>
          <a:p>
            <a:endParaRPr lang="en-US" dirty="0" smtClean="0"/>
          </a:p>
          <a:p>
            <a:endParaRPr lang="en-US" dirty="0" smtClean="0"/>
          </a:p>
          <a:p>
            <a:endParaRPr lang="en-US" dirty="0"/>
          </a:p>
        </p:txBody>
      </p:sp>
    </p:spTree>
    <p:extLst>
      <p:ext uri="{BB962C8B-B14F-4D97-AF65-F5344CB8AC3E}">
        <p14:creationId xmlns:p14="http://schemas.microsoft.com/office/powerpoint/2010/main" val="2441996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98</a:t>
            </a:r>
            <a:endParaRPr lang="en-US" dirty="0"/>
          </a:p>
        </p:txBody>
      </p:sp>
      <p:sp>
        <p:nvSpPr>
          <p:cNvPr id="3" name="Content Placeholder 2"/>
          <p:cNvSpPr>
            <a:spLocks noGrp="1"/>
          </p:cNvSpPr>
          <p:nvPr>
            <p:ph idx="1"/>
          </p:nvPr>
        </p:nvSpPr>
        <p:spPr>
          <a:xfrm>
            <a:off x="304800" y="1828800"/>
            <a:ext cx="8534400" cy="4495800"/>
          </a:xfrm>
        </p:spPr>
        <p:txBody>
          <a:bodyPr>
            <a:normAutofit fontScale="77500" lnSpcReduction="20000"/>
          </a:bodyPr>
          <a:lstStyle/>
          <a:p>
            <a:r>
              <a:rPr lang="en-US" sz="3400" dirty="0" smtClean="0"/>
              <a:t>Test 1 Year for 2014-15</a:t>
            </a:r>
          </a:p>
          <a:p>
            <a:pPr lvl="1"/>
            <a:r>
              <a:rPr lang="en-US" sz="3100" dirty="0" smtClean="0"/>
              <a:t>Lower revenue numbers yield smaller Prop 98 guarantee</a:t>
            </a:r>
          </a:p>
          <a:p>
            <a:pPr lvl="1"/>
            <a:r>
              <a:rPr lang="en-US" sz="3100" dirty="0" smtClean="0"/>
              <a:t>Lower year-on-year growth yields less Maintenance Factor repayment</a:t>
            </a:r>
          </a:p>
          <a:p>
            <a:pPr lvl="1"/>
            <a:r>
              <a:rPr lang="en-US" sz="3100" dirty="0" smtClean="0"/>
              <a:t>Recognition of increased revenue likely in January proposal – creating one-time spending opportunities beyond ongoing 2015-16 priorities</a:t>
            </a:r>
          </a:p>
          <a:p>
            <a:r>
              <a:rPr lang="en-US" sz="3400" dirty="0" smtClean="0"/>
              <a:t>$4.4 billion of prior year Prop 98 settle-up used for the deferral buy-downs</a:t>
            </a:r>
          </a:p>
          <a:p>
            <a:r>
              <a:rPr lang="en-US" sz="3400" dirty="0" smtClean="0"/>
              <a:t>$991 million in redirected on-going funds plus $113 </a:t>
            </a:r>
            <a:r>
              <a:rPr lang="en-US" sz="3400" dirty="0"/>
              <a:t>m</a:t>
            </a:r>
            <a:r>
              <a:rPr lang="en-US" sz="3400" dirty="0" smtClean="0"/>
              <a:t>illion in </a:t>
            </a:r>
            <a:r>
              <a:rPr lang="en-US" sz="3400" dirty="0" smtClean="0"/>
              <a:t>reappropriated</a:t>
            </a:r>
            <a:r>
              <a:rPr lang="en-US" sz="3400" dirty="0" smtClean="0"/>
              <a:t> reversions used for the Legislature’s shopping list</a:t>
            </a:r>
          </a:p>
          <a:p>
            <a:endParaRPr lang="en-US" dirty="0" smtClean="0"/>
          </a:p>
          <a:p>
            <a:pPr lvl="1"/>
            <a:endParaRPr lang="en-US" dirty="0" smtClean="0"/>
          </a:p>
          <a:p>
            <a:endParaRPr lang="en-US"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3444138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 98 Changes Over Time</a:t>
            </a:r>
          </a:p>
        </p:txBody>
      </p:sp>
      <p:sp>
        <p:nvSpPr>
          <p:cNvPr id="3" name="Footer Placeholder 2"/>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13</a:t>
            </a:fld>
            <a:endParaRPr lang="en-US" dirty="0">
              <a:solidFill>
                <a:prstClr val="white"/>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96557369"/>
              </p:ext>
            </p:extLst>
          </p:nvPr>
        </p:nvGraphicFramePr>
        <p:xfrm>
          <a:off x="304800" y="2057400"/>
          <a:ext cx="8534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112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K-14 Deferral Buy Down</a:t>
            </a:r>
            <a:endParaRPr lang="en-US" dirty="0"/>
          </a:p>
        </p:txBody>
      </p:sp>
      <p:sp>
        <p:nvSpPr>
          <p:cNvPr id="3" name="Content Placeholder 2"/>
          <p:cNvSpPr>
            <a:spLocks noGrp="1"/>
          </p:cNvSpPr>
          <p:nvPr>
            <p:ph idx="1"/>
          </p:nvPr>
        </p:nvSpPr>
        <p:spPr/>
        <p:txBody>
          <a:bodyPr>
            <a:noAutofit/>
          </a:bodyPr>
          <a:lstStyle/>
          <a:p>
            <a:pPr>
              <a:lnSpc>
                <a:spcPct val="90000"/>
              </a:lnSpc>
            </a:pPr>
            <a:r>
              <a:rPr lang="en-US" sz="2600" dirty="0" smtClean="0"/>
              <a:t>$5.2 billion of the remaining $6.2 billion in K-14 inter-year deferrals eliminated in budget [$5.2 billion=$4.7 billion (K-12) + $530 million (CCC)]</a:t>
            </a:r>
          </a:p>
          <a:p>
            <a:pPr>
              <a:lnSpc>
                <a:spcPct val="90000"/>
              </a:lnSpc>
            </a:pPr>
            <a:r>
              <a:rPr lang="en-US" sz="2600" dirty="0" smtClean="0"/>
              <a:t>Paid with one-time funds from 2012-13 and 2013-14, and on-going funds from 2014-15</a:t>
            </a:r>
          </a:p>
          <a:p>
            <a:pPr>
              <a:lnSpc>
                <a:spcPct val="90000"/>
              </a:lnSpc>
            </a:pPr>
            <a:r>
              <a:rPr lang="en-US" sz="2600" dirty="0" smtClean="0"/>
              <a:t>Reduction of $991 million [$897 million (K-12) and $94 million (CCC)] from May Revision used to fund Legislative priorities</a:t>
            </a:r>
          </a:p>
          <a:p>
            <a:pPr>
              <a:lnSpc>
                <a:spcPct val="90000"/>
              </a:lnSpc>
            </a:pPr>
            <a:r>
              <a:rPr lang="en-US" sz="2600" dirty="0" smtClean="0"/>
              <a:t>Higher 2013-14 and/or 2014-15 revenues than projected in budget will trigger buy-down of the remaining deferrals</a:t>
            </a:r>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1404702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Inter-Year (Cross-Year) </a:t>
            </a:r>
            <a:r>
              <a:rPr lang="en-US" dirty="0" smtClean="0"/>
              <a:t>K-12 Deferrals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91861732"/>
              </p:ext>
            </p:extLst>
          </p:nvPr>
        </p:nvGraphicFramePr>
        <p:xfrm>
          <a:off x="304800" y="1828800"/>
          <a:ext cx="8534401" cy="4542964"/>
        </p:xfrm>
        <a:graphic>
          <a:graphicData uri="http://schemas.openxmlformats.org/drawingml/2006/table">
            <a:tbl>
              <a:tblPr/>
              <a:tblGrid>
                <a:gridCol w="1865876"/>
                <a:gridCol w="2055335"/>
                <a:gridCol w="2306595"/>
                <a:gridCol w="2306595"/>
              </a:tblGrid>
              <a:tr h="1235870">
                <a:tc>
                  <a:txBody>
                    <a:bodyPr/>
                    <a:lstStyle/>
                    <a:p>
                      <a:pPr algn="ctr" rtl="0" fontAlgn="ctr"/>
                      <a:r>
                        <a:rPr lang="en-US" sz="1600" b="1" i="0" u="none" strike="noStrike" dirty="0">
                          <a:solidFill>
                            <a:srgbClr val="FFFFFF"/>
                          </a:solidFill>
                          <a:effectLst/>
                          <a:latin typeface="Helvetica"/>
                          <a:cs typeface="Helvetica"/>
                        </a:rPr>
                        <a:t>Funds </a:t>
                      </a:r>
                      <a:r>
                        <a:rPr lang="en-US" sz="1600" b="1" i="0" u="none" strike="noStrike" dirty="0" smtClean="0">
                          <a:solidFill>
                            <a:srgbClr val="FFFFFF"/>
                          </a:solidFill>
                          <a:effectLst/>
                          <a:latin typeface="Helvetica"/>
                          <a:cs typeface="Helvetica"/>
                        </a:rPr>
                        <a:t>Used for Buy-down</a:t>
                      </a:r>
                      <a:endParaRPr lang="en-US" sz="1600" b="1" i="0" u="none" strike="noStrike" dirty="0">
                        <a:solidFill>
                          <a:srgbClr val="FFFFFF"/>
                        </a:solidFill>
                        <a:effectLst/>
                        <a:latin typeface="Helvetica"/>
                        <a:cs typeface="Helvetic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rtl="0" fontAlgn="ctr"/>
                      <a:r>
                        <a:rPr lang="en-US" sz="1600" b="1" i="0" u="none" strike="noStrike" dirty="0" smtClean="0">
                          <a:solidFill>
                            <a:srgbClr val="FFFFFF"/>
                          </a:solidFill>
                          <a:effectLst/>
                          <a:latin typeface="Helvetica"/>
                          <a:cs typeface="Helvetica"/>
                        </a:rPr>
                        <a:t>2013-14  Budget </a:t>
                      </a:r>
                      <a:r>
                        <a:rPr lang="en-US" sz="1600" b="1" i="0" u="none" strike="noStrike" dirty="0">
                          <a:solidFill>
                            <a:srgbClr val="FFFFFF"/>
                          </a:solidFill>
                          <a:effectLst/>
                          <a:latin typeface="Helvetica"/>
                          <a:cs typeface="Helvetica"/>
                        </a:rPr>
                        <a:t>Act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rtl="0" fontAlgn="ctr"/>
                      <a:r>
                        <a:rPr lang="en-US" sz="1600" b="1" i="0" u="none" strike="sngStrike" baseline="0" dirty="0" smtClean="0">
                          <a:solidFill>
                            <a:srgbClr val="FFFFFF"/>
                          </a:solidFill>
                          <a:effectLst/>
                          <a:latin typeface="Helvetica"/>
                          <a:cs typeface="Helvetica"/>
                        </a:rPr>
                        <a:t>Proposed </a:t>
                      </a:r>
                      <a:r>
                        <a:rPr lang="en-US" sz="1600" b="1" i="0" u="none" strike="sngStrike" baseline="0" dirty="0">
                          <a:solidFill>
                            <a:srgbClr val="FFFFFF"/>
                          </a:solidFill>
                          <a:effectLst/>
                          <a:latin typeface="Helvetica"/>
                          <a:cs typeface="Helvetica"/>
                        </a:rPr>
                        <a:t>in 2014-15 </a:t>
                      </a:r>
                      <a:r>
                        <a:rPr lang="en-US" sz="1600" b="1" i="0" u="none" strike="sngStrike" baseline="0" dirty="0" smtClean="0">
                          <a:solidFill>
                            <a:srgbClr val="FFFFFF"/>
                          </a:solidFill>
                          <a:effectLst/>
                          <a:latin typeface="Helvetica"/>
                          <a:cs typeface="Helvetica"/>
                        </a:rPr>
                        <a:t>May Revision</a:t>
                      </a:r>
                    </a:p>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latin typeface="Helvetica"/>
                          <a:cs typeface="Helvetica"/>
                        </a:rPr>
                        <a:t>2014-15  Budget Act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rtl="0" fontAlgn="ctr"/>
                      <a:r>
                        <a:rPr lang="en-US" sz="1600" b="1" i="0" u="none" strike="noStrike" dirty="0" smtClean="0">
                          <a:solidFill>
                            <a:srgbClr val="FFFFFF"/>
                          </a:solidFill>
                          <a:effectLst/>
                          <a:latin typeface="Helvetica"/>
                          <a:cs typeface="Helvetica"/>
                        </a:rPr>
                        <a:t>Total</a:t>
                      </a:r>
                    </a:p>
                    <a:p>
                      <a:pPr algn="ctr" rtl="0" fontAlgn="ctr"/>
                      <a:endParaRPr lang="en-US" sz="1400" b="1" i="0" u="none" strike="noStrike" dirty="0">
                        <a:solidFill>
                          <a:srgbClr val="FFFFFF"/>
                        </a:solidFill>
                        <a:effectLst/>
                        <a:latin typeface="Helvetica"/>
                        <a:cs typeface="Helvetic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0">
                <a:tc>
                  <a:txBody>
                    <a:bodyPr/>
                    <a:lstStyle/>
                    <a:p>
                      <a:pPr algn="ctr" rtl="0" fontAlgn="b"/>
                      <a:r>
                        <a:rPr lang="en-US" sz="1800" b="1" i="0" u="none" strike="noStrike" dirty="0">
                          <a:solidFill>
                            <a:srgbClr val="000000"/>
                          </a:solidFill>
                          <a:effectLst/>
                          <a:latin typeface="Helvetica"/>
                          <a:cs typeface="Helvetica"/>
                        </a:rPr>
                        <a:t>2012-13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noStrike" dirty="0" smtClean="0">
                          <a:solidFill>
                            <a:schemeClr val="tx1"/>
                          </a:solidFill>
                          <a:effectLst/>
                          <a:latin typeface="Helvetica"/>
                          <a:cs typeface="Helvetica"/>
                        </a:rPr>
                        <a:t>$3,655</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noStrike" dirty="0" smtClean="0">
                          <a:solidFill>
                            <a:schemeClr val="tx1"/>
                          </a:solidFill>
                          <a:effectLst/>
                          <a:latin typeface="Helvetica"/>
                          <a:cs typeface="Helvetica"/>
                        </a:rPr>
                        <a:t>$1,295</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noStrike" dirty="0" smtClean="0">
                          <a:solidFill>
                            <a:schemeClr val="tx1"/>
                          </a:solidFill>
                          <a:effectLst/>
                          <a:latin typeface="Helvetica"/>
                          <a:cs typeface="Helvetica"/>
                        </a:rPr>
                        <a:t>$4,950</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0">
                <a:tc>
                  <a:txBody>
                    <a:bodyPr/>
                    <a:lstStyle/>
                    <a:p>
                      <a:pPr algn="l" fontAlgn="b"/>
                      <a:endParaRPr lang="en-US" sz="1800" b="0" i="0" u="none" strike="noStrike" dirty="0">
                        <a:solidFill>
                          <a:srgbClr val="000000"/>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rtl="0" fontAlgn="b"/>
                      <a:r>
                        <a:rPr lang="en-US" sz="1800" b="1" i="0" u="none" strike="noStrike" dirty="0">
                          <a:solidFill>
                            <a:srgbClr val="000000"/>
                          </a:solidFill>
                          <a:effectLst/>
                          <a:latin typeface="Helvetica"/>
                          <a:cs typeface="Helvetica"/>
                        </a:rPr>
                        <a:t>2013-14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noStrike" dirty="0" smtClean="0">
                          <a:solidFill>
                            <a:schemeClr val="tx1"/>
                          </a:solidFill>
                          <a:effectLst/>
                          <a:latin typeface="Helvetica"/>
                          <a:cs typeface="Helvetica"/>
                        </a:rPr>
                        <a:t>  $242</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noStrike" dirty="0" smtClean="0">
                          <a:solidFill>
                            <a:schemeClr val="tx1"/>
                          </a:solidFill>
                          <a:effectLst/>
                          <a:latin typeface="Helvetica"/>
                          <a:cs typeface="Helvetica"/>
                        </a:rPr>
                        <a:t>$2,781</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noStrike" dirty="0" smtClean="0">
                          <a:solidFill>
                            <a:schemeClr val="tx1"/>
                          </a:solidFill>
                          <a:effectLst/>
                          <a:latin typeface="Helvetica"/>
                          <a:cs typeface="Helvetica"/>
                        </a:rPr>
                        <a:t>$3,023</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0">
                <a:tc>
                  <a:txBody>
                    <a:bodyPr/>
                    <a:lstStyle/>
                    <a:p>
                      <a:pPr algn="l" fontAlgn="b"/>
                      <a:endParaRPr lang="en-US" sz="1800" b="0" i="0" u="none" strike="noStrike" dirty="0">
                        <a:solidFill>
                          <a:srgbClr val="000000"/>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ctr" rtl="0" fontAlgn="b"/>
                      <a:r>
                        <a:rPr lang="en-US" sz="1800" b="1" i="0" u="none" strike="noStrike" dirty="0">
                          <a:solidFill>
                            <a:srgbClr val="000000"/>
                          </a:solidFill>
                          <a:effectLst/>
                          <a:latin typeface="Helvetica"/>
                          <a:cs typeface="Helvetica"/>
                        </a:rPr>
                        <a:t>2014-15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1" i="0" u="none" strike="noStrike" dirty="0">
                          <a:solidFill>
                            <a:schemeClr val="tx1"/>
                          </a:solidFill>
                          <a:effectLst/>
                          <a:latin typeface="Helvetica"/>
                          <a:cs typeface="Helvetica"/>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sngStrike" dirty="0" smtClean="0">
                          <a:solidFill>
                            <a:schemeClr val="tx1"/>
                          </a:solidFill>
                          <a:effectLst/>
                          <a:latin typeface="Helvetica"/>
                          <a:cs typeface="Helvetica"/>
                        </a:rPr>
                        <a:t>$1,496</a:t>
                      </a:r>
                      <a:endParaRPr lang="en-US" sz="1800" b="0" i="0" u="none" strike="sng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800" b="0" i="0" u="none" strike="sngStrike" dirty="0" smtClean="0">
                          <a:solidFill>
                            <a:schemeClr val="tx1"/>
                          </a:solidFill>
                          <a:effectLst/>
                          <a:latin typeface="Helvetica"/>
                          <a:cs typeface="Helvetica"/>
                        </a:rPr>
                        <a:t>$1,496</a:t>
                      </a:r>
                      <a:endParaRPr lang="en-US" sz="1800" b="0" i="0" u="none" strike="sng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0">
                <a:tc>
                  <a:txBody>
                    <a:bodyPr/>
                    <a:lstStyle/>
                    <a:p>
                      <a:pPr algn="ctr" rtl="0" fontAlgn="b"/>
                      <a:endParaRPr lang="en-US" sz="1800" b="1" i="0" u="none" strike="noStrike" dirty="0">
                        <a:solidFill>
                          <a:srgbClr val="000000"/>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endParaRPr lang="en-US" sz="1800" b="1"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Helvetica"/>
                          <a:cs typeface="Helvetica"/>
                        </a:rPr>
                        <a:t>$ 599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tx1"/>
                          </a:solidFill>
                          <a:effectLst/>
                          <a:latin typeface="Helvetica"/>
                          <a:cs typeface="Helvetica"/>
                        </a:rPr>
                        <a:t>$ 599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rtl="0" fontAlgn="b"/>
                      <a:endParaRPr lang="en-US" sz="1800" b="1" i="0" u="none" strike="noStrike" dirty="0">
                        <a:solidFill>
                          <a:srgbClr val="000000"/>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endParaRPr lang="en-US" sz="1800" b="1"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rtl="0"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rtl="0"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11014">
                <a:tc>
                  <a:txBody>
                    <a:bodyPr/>
                    <a:lstStyle/>
                    <a:p>
                      <a:pPr algn="ctr" rtl="0" fontAlgn="b"/>
                      <a:r>
                        <a:rPr lang="en-US" sz="1400" b="1" i="0" u="none" strike="noStrike" dirty="0">
                          <a:solidFill>
                            <a:srgbClr val="000000"/>
                          </a:solidFill>
                          <a:effectLst/>
                          <a:latin typeface="Helvetica"/>
                          <a:cs typeface="Helvetica"/>
                        </a:rPr>
                        <a:t>Total Buy Down Since June </a:t>
                      </a:r>
                      <a:r>
                        <a:rPr lang="en-US" sz="1400" b="1" i="0" u="none" strike="noStrike" dirty="0" smtClean="0">
                          <a:solidFill>
                            <a:srgbClr val="000000"/>
                          </a:solidFill>
                          <a:effectLst/>
                          <a:latin typeface="Helvetica"/>
                          <a:cs typeface="Helvetica"/>
                        </a:rPr>
                        <a:t>2013</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b"/>
                      <a:r>
                        <a:rPr lang="en-US" sz="1800" b="0" i="0" u="none" strike="noStrike" dirty="0" smtClean="0">
                          <a:solidFill>
                            <a:schemeClr val="tx1"/>
                          </a:solidFill>
                          <a:effectLst/>
                          <a:latin typeface="Helvetica"/>
                          <a:cs typeface="Helvetica"/>
                        </a:rPr>
                        <a:t>$3,897</a:t>
                      </a:r>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b"/>
                      <a:r>
                        <a:rPr lang="en-US" sz="1800" b="0" i="0" u="none" strike="sngStrike" dirty="0" smtClean="0">
                          <a:solidFill>
                            <a:schemeClr val="tx1"/>
                          </a:solidFill>
                          <a:effectLst/>
                          <a:latin typeface="Helvetica"/>
                          <a:cs typeface="Helvetica"/>
                        </a:rPr>
                        <a:t>$5,571</a:t>
                      </a:r>
                    </a:p>
                    <a:p>
                      <a:pPr algn="ctr" rtl="0" fontAlgn="b"/>
                      <a:r>
                        <a:rPr lang="en-US" sz="1800" b="1" i="0" u="none" strike="noStrike" dirty="0" smtClean="0">
                          <a:solidFill>
                            <a:schemeClr val="tx1"/>
                          </a:solidFill>
                          <a:effectLst/>
                          <a:latin typeface="Helvetica"/>
                          <a:cs typeface="Helvetica"/>
                        </a:rPr>
                        <a:t>$4,675</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b"/>
                      <a:r>
                        <a:rPr lang="en-US" sz="1800" b="0" i="0" u="none" strike="sngStrike" dirty="0" smtClean="0">
                          <a:solidFill>
                            <a:schemeClr val="tx1"/>
                          </a:solidFill>
                          <a:effectLst/>
                          <a:latin typeface="Helvetica"/>
                          <a:cs typeface="Helvetica"/>
                        </a:rPr>
                        <a:t>$9,469</a:t>
                      </a:r>
                    </a:p>
                    <a:p>
                      <a:pPr algn="ctr" rtl="0" fontAlgn="b"/>
                      <a:r>
                        <a:rPr lang="en-US" sz="1800" b="1" i="0" u="none" strike="noStrike" dirty="0" smtClean="0">
                          <a:solidFill>
                            <a:schemeClr val="tx1"/>
                          </a:solidFill>
                          <a:effectLst/>
                          <a:latin typeface="Helvetica"/>
                          <a:cs typeface="Helvetica"/>
                        </a:rPr>
                        <a:t>$8,572</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33850">
                <a:tc>
                  <a:txBody>
                    <a:bodyPr/>
                    <a:lstStyle/>
                    <a:p>
                      <a:pPr algn="ctr" rtl="0" fontAlgn="b"/>
                      <a:r>
                        <a:rPr lang="en-US" sz="1400" b="1" i="0" u="none" strike="noStrike" dirty="0" smtClean="0">
                          <a:solidFill>
                            <a:srgbClr val="000000"/>
                          </a:solidFill>
                          <a:effectLst/>
                          <a:latin typeface="Helvetica"/>
                          <a:cs typeface="Helvetica"/>
                        </a:rPr>
                        <a:t>Remaining Deferrals</a:t>
                      </a:r>
                      <a:endParaRPr lang="en-US" sz="1400" b="1" i="0" u="none" strike="noStrike" dirty="0">
                        <a:solidFill>
                          <a:srgbClr val="000000"/>
                        </a:solidFill>
                        <a:effectLst/>
                        <a:latin typeface="Helvetica"/>
                        <a:cs typeface="Helvetica"/>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b"/>
                      <a:endParaRPr lang="en-US" sz="1800" b="0" i="0" u="none" strike="noStrike" dirty="0">
                        <a:solidFill>
                          <a:schemeClr val="tx1"/>
                        </a:solidFill>
                        <a:effectLst/>
                        <a:latin typeface="Helvetica"/>
                        <a:cs typeface="Helvetica"/>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b"/>
                      <a:endParaRPr lang="en-US" sz="1800" b="0" i="0" u="none" strike="noStrike" dirty="0" smtClean="0">
                        <a:solidFill>
                          <a:schemeClr val="tx1"/>
                        </a:solidFill>
                        <a:effectLst/>
                        <a:latin typeface="Helvetica"/>
                        <a:cs typeface="Helvetica"/>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rtl="0" fontAlgn="b"/>
                      <a:r>
                        <a:rPr lang="en-US" sz="1800" b="1" i="0" u="none" strike="noStrike" dirty="0" smtClean="0">
                          <a:solidFill>
                            <a:schemeClr val="tx1"/>
                          </a:solidFill>
                          <a:effectLst/>
                          <a:latin typeface="Helvetica"/>
                          <a:cs typeface="Helvetica"/>
                        </a:rPr>
                        <a:t>$ 897</a:t>
                      </a: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28164">
                <a:tc gridSpan="2">
                  <a:txBody>
                    <a:bodyPr/>
                    <a:lstStyle/>
                    <a:p>
                      <a:pPr algn="l" rtl="0" fontAlgn="b"/>
                      <a:r>
                        <a:rPr lang="en-US" sz="1200" b="1" i="0" u="none" strike="noStrike" dirty="0" smtClean="0">
                          <a:solidFill>
                            <a:srgbClr val="000000"/>
                          </a:solidFill>
                          <a:effectLst/>
                          <a:latin typeface="Helvetica"/>
                          <a:cs typeface="Helvetica"/>
                        </a:rPr>
                        <a:t>(all </a:t>
                      </a:r>
                      <a:r>
                        <a:rPr lang="en-US" sz="1200" b="1" i="0" u="none" strike="noStrike" dirty="0">
                          <a:solidFill>
                            <a:srgbClr val="000000"/>
                          </a:solidFill>
                          <a:effectLst/>
                          <a:latin typeface="Helvetica"/>
                          <a:cs typeface="Helvetica"/>
                        </a:rPr>
                        <a:t>amounts </a:t>
                      </a:r>
                      <a:r>
                        <a:rPr lang="en-US" sz="1200" b="1" i="0" u="none" strike="noStrike" dirty="0" smtClean="0">
                          <a:solidFill>
                            <a:srgbClr val="000000"/>
                          </a:solidFill>
                          <a:effectLst/>
                          <a:latin typeface="Helvetica"/>
                          <a:cs typeface="Helvetica"/>
                        </a:rPr>
                        <a:t>in millions and rounded)</a:t>
                      </a:r>
                      <a:endParaRPr lang="en-US" sz="1200" b="1" i="0" u="none" strike="noStrike" dirty="0">
                        <a:solidFill>
                          <a:srgbClr val="000000"/>
                        </a:solidFill>
                        <a:effectLst/>
                        <a:latin typeface="Helvetica"/>
                        <a:cs typeface="Helvetica"/>
                      </a:endParaRPr>
                    </a:p>
                  </a:txBody>
                  <a:tcPr marL="9525" marR="9525" marT="9525" marB="0" anchor="ctr">
                    <a:lnL>
                      <a:noFill/>
                    </a:lnL>
                    <a:lnR>
                      <a:noFill/>
                    </a:lnR>
                    <a:lnT w="12700" cap="flat" cmpd="sng" algn="ctr">
                      <a:solidFill>
                        <a:scrgbClr r="0" g="0" b="0"/>
                      </a:solidFill>
                      <a:prstDash val="solid"/>
                      <a:round/>
                      <a:headEnd type="none" w="med" len="med"/>
                      <a:tailEnd type="none" w="med" len="med"/>
                    </a:lnT>
                    <a:lnB>
                      <a:noFill/>
                    </a:lnB>
                    <a:noFill/>
                  </a:tcPr>
                </a:tc>
                <a:tc hMerge="1">
                  <a:txBody>
                    <a:bodyPr/>
                    <a:lstStyle/>
                    <a:p>
                      <a:pPr algn="ctr" rtl="0" fontAlgn="b"/>
                      <a:endParaRPr lang="en-US" sz="2000" b="1" i="0" u="none" strike="noStrike" dirty="0">
                        <a:solidFill>
                          <a:srgbClr val="FFFFFF"/>
                        </a:solidFill>
                        <a:effectLst/>
                        <a:latin typeface="Helvetica"/>
                        <a:cs typeface="Helvetica"/>
                      </a:endParaRPr>
                    </a:p>
                  </a:txBody>
                  <a:tcPr marL="9525" marR="9525" marT="9525" marB="0" anchor="b">
                    <a:lnL>
                      <a:noFill/>
                    </a:lnL>
                    <a:lnR>
                      <a:noFill/>
                    </a:lnR>
                    <a:lnT>
                      <a:noFill/>
                    </a:lnT>
                    <a:lnB>
                      <a:noFill/>
                    </a:lnB>
                    <a:noFill/>
                  </a:tcPr>
                </a:tc>
                <a:tc>
                  <a:txBody>
                    <a:bodyPr/>
                    <a:lstStyle/>
                    <a:p>
                      <a:pPr algn="l" rtl="0" fontAlgn="b"/>
                      <a:endParaRPr lang="en-US" sz="2000" b="0" i="0" u="none" strike="noStrike" dirty="0">
                        <a:solidFill>
                          <a:srgbClr val="000000"/>
                        </a:solidFill>
                        <a:effectLst/>
                        <a:latin typeface="Helvetica"/>
                        <a:cs typeface="Helvetica"/>
                      </a:endParaRPr>
                    </a:p>
                  </a:txBody>
                  <a:tcPr marL="9525" marR="9525" marT="9525" marB="0" anchor="b">
                    <a:lnL>
                      <a:noFill/>
                    </a:lnL>
                    <a:lnR>
                      <a:noFill/>
                    </a:lnR>
                    <a:lnT w="12700" cap="flat" cmpd="sng" algn="ctr">
                      <a:solidFill>
                        <a:scrgbClr r="0" g="0" b="0"/>
                      </a:solidFill>
                      <a:prstDash val="solid"/>
                      <a:round/>
                      <a:headEnd type="none" w="med" len="med"/>
                      <a:tailEnd type="none" w="med" len="med"/>
                    </a:lnT>
                    <a:lnB>
                      <a:noFill/>
                    </a:lnB>
                    <a:noFill/>
                  </a:tcPr>
                </a:tc>
                <a:tc>
                  <a:txBody>
                    <a:bodyPr/>
                    <a:lstStyle/>
                    <a:p>
                      <a:pPr algn="ctr" rtl="0" fontAlgn="b"/>
                      <a:endParaRPr lang="en-US" sz="2000" b="0" i="0" u="none" strike="noStrike" dirty="0">
                        <a:solidFill>
                          <a:srgbClr val="000000"/>
                        </a:solidFill>
                        <a:effectLst/>
                        <a:latin typeface="Helvetica"/>
                        <a:cs typeface="Helvetica"/>
                      </a:endParaRPr>
                    </a:p>
                  </a:txBody>
                  <a:tcPr marL="9525" marR="9525" marT="9525" marB="0" anchor="b">
                    <a:lnL>
                      <a:noFill/>
                    </a:lnL>
                    <a:lnR>
                      <a:noFill/>
                    </a:lnR>
                    <a:lnT w="12700" cap="flat" cmpd="sng" algn="ctr">
                      <a:solidFill>
                        <a:scrgbClr r="0" g="0" b="0"/>
                      </a:solidFill>
                      <a:prstDash val="solid"/>
                      <a:round/>
                      <a:headEnd type="none" w="med" len="med"/>
                      <a:tailEnd type="none" w="med" len="med"/>
                    </a:lnT>
                    <a:lnB>
                      <a:noFill/>
                    </a:lnB>
                    <a:noFill/>
                  </a:tcPr>
                </a:tc>
              </a:tr>
            </a:tbl>
          </a:graphicData>
        </a:graphic>
      </p:graphicFrame>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287460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LCFF Entitlement Target</a:t>
            </a:r>
            <a:endParaRPr lang="en-US" dirty="0"/>
          </a:p>
        </p:txBody>
      </p:sp>
      <p:sp>
        <p:nvSpPr>
          <p:cNvPr id="3" name="Content Placeholder 2"/>
          <p:cNvSpPr>
            <a:spLocks noGrp="1"/>
          </p:cNvSpPr>
          <p:nvPr>
            <p:ph idx="1"/>
          </p:nvPr>
        </p:nvSpPr>
        <p:spPr/>
        <p:txBody>
          <a:bodyPr>
            <a:normAutofit/>
          </a:bodyPr>
          <a:lstStyle/>
          <a:p>
            <a:r>
              <a:rPr lang="en-US" b="1" dirty="0" smtClean="0"/>
              <a:t>Entitlement Target = Base Grant + GSAs + Supplemental Grant + Concentration Grant + Add-ons</a:t>
            </a:r>
          </a:p>
          <a:p>
            <a:r>
              <a:rPr lang="en-US" b="1" dirty="0" smtClean="0"/>
              <a:t>Base </a:t>
            </a:r>
            <a:r>
              <a:rPr lang="en-US" b="1" dirty="0"/>
              <a:t>Grant </a:t>
            </a:r>
            <a:r>
              <a:rPr lang="en-US" dirty="0"/>
              <a:t>per ADA </a:t>
            </a:r>
            <a:r>
              <a:rPr lang="en-US" dirty="0" smtClean="0"/>
              <a:t>(with .85% COLA)</a:t>
            </a:r>
            <a:endParaRPr lang="en-US" dirty="0"/>
          </a:p>
          <a:p>
            <a:pPr marL="457200" lvl="1" indent="0">
              <a:buNone/>
            </a:pPr>
            <a:r>
              <a:rPr lang="en-US" u="sng" dirty="0">
                <a:solidFill>
                  <a:srgbClr val="000000"/>
                </a:solidFill>
              </a:rPr>
              <a:t>K-3</a:t>
            </a:r>
            <a:r>
              <a:rPr lang="en-US" dirty="0">
                <a:solidFill>
                  <a:srgbClr val="000000"/>
                </a:solidFill>
              </a:rPr>
              <a:t> = </a:t>
            </a:r>
            <a:r>
              <a:rPr lang="en-US" dirty="0" smtClean="0">
                <a:solidFill>
                  <a:srgbClr val="000000"/>
                </a:solidFill>
              </a:rPr>
              <a:t>$7,011</a:t>
            </a:r>
            <a:r>
              <a:rPr lang="en-US" dirty="0">
                <a:solidFill>
                  <a:srgbClr val="000000"/>
                </a:solidFill>
              </a:rPr>
              <a:t>		 </a:t>
            </a:r>
            <a:r>
              <a:rPr lang="en-US" u="sng" dirty="0">
                <a:solidFill>
                  <a:srgbClr val="000000"/>
                </a:solidFill>
              </a:rPr>
              <a:t>7-8</a:t>
            </a:r>
            <a:r>
              <a:rPr lang="en-US" dirty="0">
                <a:solidFill>
                  <a:srgbClr val="000000"/>
                </a:solidFill>
              </a:rPr>
              <a:t>   = </a:t>
            </a:r>
            <a:r>
              <a:rPr lang="en-US" dirty="0" smtClean="0">
                <a:solidFill>
                  <a:srgbClr val="000000"/>
                </a:solidFill>
              </a:rPr>
              <a:t>$7,328</a:t>
            </a:r>
            <a:endParaRPr lang="en-US" dirty="0">
              <a:solidFill>
                <a:srgbClr val="000000"/>
              </a:solidFill>
            </a:endParaRPr>
          </a:p>
          <a:p>
            <a:pPr marL="457200" lvl="1" indent="0">
              <a:buNone/>
            </a:pPr>
            <a:r>
              <a:rPr lang="en-US" u="sng" dirty="0">
                <a:solidFill>
                  <a:srgbClr val="000000"/>
                </a:solidFill>
              </a:rPr>
              <a:t>4-6</a:t>
            </a:r>
            <a:r>
              <a:rPr lang="en-US" dirty="0">
                <a:solidFill>
                  <a:srgbClr val="000000"/>
                </a:solidFill>
              </a:rPr>
              <a:t> = </a:t>
            </a:r>
            <a:r>
              <a:rPr lang="en-US" dirty="0" smtClean="0">
                <a:solidFill>
                  <a:srgbClr val="000000"/>
                </a:solidFill>
              </a:rPr>
              <a:t>$7,116</a:t>
            </a:r>
            <a:r>
              <a:rPr lang="en-US" dirty="0">
                <a:solidFill>
                  <a:srgbClr val="000000"/>
                </a:solidFill>
              </a:rPr>
              <a:t>		 </a:t>
            </a:r>
            <a:r>
              <a:rPr lang="en-US" u="sng" dirty="0">
                <a:solidFill>
                  <a:srgbClr val="000000"/>
                </a:solidFill>
              </a:rPr>
              <a:t>9-12 </a:t>
            </a:r>
            <a:r>
              <a:rPr lang="en-US" dirty="0">
                <a:solidFill>
                  <a:srgbClr val="000000"/>
                </a:solidFill>
              </a:rPr>
              <a:t>= </a:t>
            </a:r>
            <a:r>
              <a:rPr lang="en-US" dirty="0" smtClean="0">
                <a:solidFill>
                  <a:srgbClr val="000000"/>
                </a:solidFill>
              </a:rPr>
              <a:t>$8,491</a:t>
            </a:r>
          </a:p>
          <a:p>
            <a:r>
              <a:rPr lang="en-US" b="1" dirty="0" smtClean="0"/>
              <a:t>GSAs</a:t>
            </a:r>
            <a:r>
              <a:rPr lang="en-US" dirty="0" smtClean="0"/>
              <a:t> </a:t>
            </a:r>
            <a:r>
              <a:rPr lang="en-US" dirty="0"/>
              <a:t>– </a:t>
            </a:r>
            <a:r>
              <a:rPr lang="en-US" dirty="0" smtClean="0">
                <a:solidFill>
                  <a:srgbClr val="000000"/>
                </a:solidFill>
              </a:rPr>
              <a:t>10.4% ($729) for </a:t>
            </a:r>
            <a:r>
              <a:rPr lang="en-US" dirty="0">
                <a:solidFill>
                  <a:srgbClr val="000000"/>
                </a:solidFill>
              </a:rPr>
              <a:t>K-3 </a:t>
            </a:r>
            <a:r>
              <a:rPr lang="en-US" dirty="0" smtClean="0">
                <a:solidFill>
                  <a:srgbClr val="000000"/>
                </a:solidFill>
              </a:rPr>
              <a:t>and 2.6% ($221) for 9-12</a:t>
            </a:r>
          </a:p>
          <a:p>
            <a:pPr marL="0" indent="0">
              <a:buNone/>
            </a:pPr>
            <a:endParaRPr lang="en-US" dirty="0"/>
          </a:p>
          <a:p>
            <a:endParaRPr lang="en-US" dirty="0"/>
          </a:p>
          <a:p>
            <a:endParaRPr lang="en-US"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00499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941469"/>
          </a:xfrm>
        </p:spPr>
        <p:txBody>
          <a:bodyPr/>
          <a:lstStyle/>
          <a:p>
            <a:pPr algn="ctr"/>
            <a:r>
              <a:rPr lang="en-US" dirty="0" smtClean="0"/>
              <a:t>LCFF in One Chart</a:t>
            </a:r>
            <a:endParaRPr lang="en-US" dirty="0"/>
          </a:p>
        </p:txBody>
      </p:sp>
      <p:sp>
        <p:nvSpPr>
          <p:cNvPr id="4" name="Rectangle 3"/>
          <p:cNvSpPr/>
          <p:nvPr/>
        </p:nvSpPr>
        <p:spPr>
          <a:xfrm>
            <a:off x="990600" y="4343400"/>
            <a:ext cx="2819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990600" y="3214143"/>
            <a:ext cx="2819400" cy="821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6" name="Rectangle 5"/>
          <p:cNvSpPr/>
          <p:nvPr/>
        </p:nvSpPr>
        <p:spPr>
          <a:xfrm>
            <a:off x="990600" y="2793503"/>
            <a:ext cx="2819400" cy="3868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7" name="Rectangle 6"/>
          <p:cNvSpPr/>
          <p:nvPr/>
        </p:nvSpPr>
        <p:spPr>
          <a:xfrm>
            <a:off x="990600" y="4114800"/>
            <a:ext cx="2819400" cy="228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8" name="Rectangle 7"/>
          <p:cNvSpPr/>
          <p:nvPr/>
        </p:nvSpPr>
        <p:spPr>
          <a:xfrm>
            <a:off x="998790" y="4016022"/>
            <a:ext cx="2819400" cy="76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9" name="Rectangle 8"/>
          <p:cNvSpPr/>
          <p:nvPr/>
        </p:nvSpPr>
        <p:spPr>
          <a:xfrm>
            <a:off x="979110" y="2550151"/>
            <a:ext cx="2819400" cy="21758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latin typeface="Helvetica"/>
              <a:cs typeface="Helvetica"/>
            </a:endParaRPr>
          </a:p>
        </p:txBody>
      </p:sp>
      <p:sp>
        <p:nvSpPr>
          <p:cNvPr id="10" name="Rectangle 9"/>
          <p:cNvSpPr/>
          <p:nvPr/>
        </p:nvSpPr>
        <p:spPr>
          <a:xfrm>
            <a:off x="971156" y="2315556"/>
            <a:ext cx="2847034" cy="23459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latin typeface="Helvetica"/>
              <a:cs typeface="Helvetica"/>
            </a:endParaRPr>
          </a:p>
        </p:txBody>
      </p:sp>
      <p:sp>
        <p:nvSpPr>
          <p:cNvPr id="11" name="TextBox 10"/>
          <p:cNvSpPr txBox="1"/>
          <p:nvPr/>
        </p:nvSpPr>
        <p:spPr>
          <a:xfrm>
            <a:off x="1676400" y="5181600"/>
            <a:ext cx="1485900" cy="738664"/>
          </a:xfrm>
          <a:prstGeom prst="rect">
            <a:avLst/>
          </a:prstGeom>
          <a:noFill/>
        </p:spPr>
        <p:txBody>
          <a:bodyPr wrap="square" rtlCol="0">
            <a:spAutoFit/>
          </a:bodyPr>
          <a:lstStyle/>
          <a:p>
            <a:pPr algn="ctr"/>
            <a:r>
              <a:rPr lang="en-US" dirty="0">
                <a:solidFill>
                  <a:srgbClr val="FFFFFF"/>
                </a:solidFill>
                <a:latin typeface="Helvetica"/>
                <a:cs typeface="Helvetica"/>
              </a:rPr>
              <a:t>Base Grant </a:t>
            </a:r>
            <a:r>
              <a:rPr lang="en-US" sz="1200" dirty="0">
                <a:solidFill>
                  <a:srgbClr val="FFFFFF"/>
                </a:solidFill>
                <a:latin typeface="Helvetica"/>
                <a:cs typeface="Helvetica"/>
              </a:rPr>
              <a:t>(adjusted </a:t>
            </a:r>
            <a:r>
              <a:rPr lang="en-US" sz="1200" dirty="0" smtClean="0">
                <a:solidFill>
                  <a:srgbClr val="FFFFFF"/>
                </a:solidFill>
                <a:latin typeface="Helvetica"/>
                <a:cs typeface="Helvetica"/>
              </a:rPr>
              <a:t>for .85% </a:t>
            </a:r>
            <a:r>
              <a:rPr lang="en-US" sz="1200" dirty="0">
                <a:solidFill>
                  <a:srgbClr val="FFFFFF"/>
                </a:solidFill>
                <a:latin typeface="Helvetica"/>
                <a:cs typeface="Helvetica"/>
              </a:rPr>
              <a:t>COLA)</a:t>
            </a:r>
          </a:p>
        </p:txBody>
      </p:sp>
      <p:sp>
        <p:nvSpPr>
          <p:cNvPr id="12" name="TextBox 11"/>
          <p:cNvSpPr txBox="1"/>
          <p:nvPr/>
        </p:nvSpPr>
        <p:spPr>
          <a:xfrm>
            <a:off x="1403533" y="3485130"/>
            <a:ext cx="2057400" cy="338554"/>
          </a:xfrm>
          <a:prstGeom prst="rect">
            <a:avLst/>
          </a:prstGeom>
          <a:noFill/>
        </p:spPr>
        <p:txBody>
          <a:bodyPr wrap="square" rtlCol="0">
            <a:spAutoFit/>
          </a:bodyPr>
          <a:lstStyle/>
          <a:p>
            <a:r>
              <a:rPr lang="en-US" sz="1600" dirty="0">
                <a:solidFill>
                  <a:srgbClr val="FFFFFF"/>
                </a:solidFill>
                <a:latin typeface="Helvetica"/>
                <a:cs typeface="Helvetica"/>
              </a:rPr>
              <a:t>Supplemental Grant</a:t>
            </a:r>
          </a:p>
        </p:txBody>
      </p:sp>
      <p:sp>
        <p:nvSpPr>
          <p:cNvPr id="13" name="TextBox 12"/>
          <p:cNvSpPr txBox="1"/>
          <p:nvPr/>
        </p:nvSpPr>
        <p:spPr>
          <a:xfrm>
            <a:off x="1367247" y="2798272"/>
            <a:ext cx="2133600" cy="338554"/>
          </a:xfrm>
          <a:prstGeom prst="rect">
            <a:avLst/>
          </a:prstGeom>
          <a:noFill/>
        </p:spPr>
        <p:txBody>
          <a:bodyPr wrap="square" rtlCol="0">
            <a:spAutoFit/>
          </a:bodyPr>
          <a:lstStyle/>
          <a:p>
            <a:r>
              <a:rPr lang="en-US" sz="1600" dirty="0">
                <a:solidFill>
                  <a:srgbClr val="FFFFFF"/>
                </a:solidFill>
                <a:latin typeface="Helvetica"/>
                <a:cs typeface="Helvetica"/>
              </a:rPr>
              <a:t>Concentration Grant</a:t>
            </a:r>
          </a:p>
        </p:txBody>
      </p:sp>
      <p:sp>
        <p:nvSpPr>
          <p:cNvPr id="14" name="TextBox 13"/>
          <p:cNvSpPr txBox="1"/>
          <p:nvPr/>
        </p:nvSpPr>
        <p:spPr>
          <a:xfrm>
            <a:off x="1922837" y="4092222"/>
            <a:ext cx="1022419" cy="307777"/>
          </a:xfrm>
          <a:prstGeom prst="rect">
            <a:avLst/>
          </a:prstGeom>
          <a:noFill/>
        </p:spPr>
        <p:txBody>
          <a:bodyPr wrap="square" rtlCol="0">
            <a:spAutoFit/>
          </a:bodyPr>
          <a:lstStyle/>
          <a:p>
            <a:r>
              <a:rPr lang="en-US" sz="1400" dirty="0">
                <a:solidFill>
                  <a:prstClr val="white"/>
                </a:solidFill>
                <a:latin typeface="Helvetica"/>
                <a:cs typeface="Helvetica"/>
              </a:rPr>
              <a:t>K-3 GSA</a:t>
            </a:r>
          </a:p>
        </p:txBody>
      </p:sp>
      <p:sp>
        <p:nvSpPr>
          <p:cNvPr id="15" name="TextBox 14"/>
          <p:cNvSpPr txBox="1"/>
          <p:nvPr/>
        </p:nvSpPr>
        <p:spPr>
          <a:xfrm>
            <a:off x="3928395" y="3752741"/>
            <a:ext cx="1121996" cy="307777"/>
          </a:xfrm>
          <a:prstGeom prst="rect">
            <a:avLst/>
          </a:prstGeom>
          <a:noFill/>
        </p:spPr>
        <p:txBody>
          <a:bodyPr wrap="square" rtlCol="0">
            <a:spAutoFit/>
          </a:bodyPr>
          <a:lstStyle/>
          <a:p>
            <a:pPr algn="ctr"/>
            <a:r>
              <a:rPr lang="en-US" sz="1400" dirty="0">
                <a:solidFill>
                  <a:prstClr val="black"/>
                </a:solidFill>
                <a:latin typeface="Helvetica"/>
                <a:cs typeface="Helvetica"/>
              </a:rPr>
              <a:t>9-12 GSA</a:t>
            </a:r>
          </a:p>
        </p:txBody>
      </p:sp>
      <p:sp>
        <p:nvSpPr>
          <p:cNvPr id="16" name="TextBox 15"/>
          <p:cNvSpPr txBox="1"/>
          <p:nvPr/>
        </p:nvSpPr>
        <p:spPr>
          <a:xfrm>
            <a:off x="1699806" y="2502287"/>
            <a:ext cx="1378007" cy="307777"/>
          </a:xfrm>
          <a:prstGeom prst="rect">
            <a:avLst/>
          </a:prstGeom>
          <a:noFill/>
        </p:spPr>
        <p:txBody>
          <a:bodyPr wrap="square" rtlCol="0">
            <a:spAutoFit/>
          </a:bodyPr>
          <a:lstStyle/>
          <a:p>
            <a:pPr algn="ctr"/>
            <a:r>
              <a:rPr lang="en-US" sz="1400" dirty="0">
                <a:solidFill>
                  <a:prstClr val="black"/>
                </a:solidFill>
                <a:latin typeface="Helvetica"/>
                <a:cs typeface="Helvetica"/>
              </a:rPr>
              <a:t>Trans. Add-on</a:t>
            </a:r>
          </a:p>
        </p:txBody>
      </p:sp>
      <p:sp>
        <p:nvSpPr>
          <p:cNvPr id="17" name="TextBox 16"/>
          <p:cNvSpPr txBox="1"/>
          <p:nvPr/>
        </p:nvSpPr>
        <p:spPr>
          <a:xfrm>
            <a:off x="973667" y="1824335"/>
            <a:ext cx="2781300" cy="461665"/>
          </a:xfrm>
          <a:prstGeom prst="rect">
            <a:avLst/>
          </a:prstGeom>
          <a:noFill/>
        </p:spPr>
        <p:txBody>
          <a:bodyPr wrap="square" rtlCol="0">
            <a:spAutoFit/>
          </a:bodyPr>
          <a:lstStyle/>
          <a:p>
            <a:pPr algn="ctr"/>
            <a:r>
              <a:rPr lang="en-US" sz="2400" dirty="0">
                <a:solidFill>
                  <a:prstClr val="black"/>
                </a:solidFill>
                <a:latin typeface="Helvetica"/>
                <a:cs typeface="Helvetica"/>
              </a:rPr>
              <a:t>Entitlement Target</a:t>
            </a:r>
          </a:p>
        </p:txBody>
      </p:sp>
      <p:sp>
        <p:nvSpPr>
          <p:cNvPr id="18" name="TextBox 17"/>
          <p:cNvSpPr txBox="1"/>
          <p:nvPr/>
        </p:nvSpPr>
        <p:spPr>
          <a:xfrm>
            <a:off x="1602317" y="2286000"/>
            <a:ext cx="1524000" cy="307777"/>
          </a:xfrm>
          <a:prstGeom prst="rect">
            <a:avLst/>
          </a:prstGeom>
          <a:noFill/>
        </p:spPr>
        <p:txBody>
          <a:bodyPr wrap="square" rtlCol="0">
            <a:spAutoFit/>
          </a:bodyPr>
          <a:lstStyle/>
          <a:p>
            <a:pPr algn="ctr"/>
            <a:r>
              <a:rPr lang="en-US" sz="1400" dirty="0">
                <a:solidFill>
                  <a:prstClr val="black"/>
                </a:solidFill>
                <a:latin typeface="Helvetica"/>
                <a:cs typeface="Helvetica"/>
              </a:rPr>
              <a:t>TIIG Add-on</a:t>
            </a:r>
          </a:p>
        </p:txBody>
      </p:sp>
      <p:sp>
        <p:nvSpPr>
          <p:cNvPr id="22" name="Rectangle 21"/>
          <p:cNvSpPr/>
          <p:nvPr/>
        </p:nvSpPr>
        <p:spPr>
          <a:xfrm>
            <a:off x="5829300" y="4495800"/>
            <a:ext cx="2819400" cy="1981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6477000" y="5181600"/>
            <a:ext cx="1600200" cy="923330"/>
          </a:xfrm>
          <a:prstGeom prst="rect">
            <a:avLst/>
          </a:prstGeom>
          <a:noFill/>
        </p:spPr>
        <p:txBody>
          <a:bodyPr wrap="square" rtlCol="0">
            <a:spAutoFit/>
          </a:bodyPr>
          <a:lstStyle/>
          <a:p>
            <a:pPr algn="ctr"/>
            <a:r>
              <a:rPr lang="en-US" dirty="0">
                <a:solidFill>
                  <a:prstClr val="white"/>
                </a:solidFill>
                <a:latin typeface="Helvetica"/>
                <a:cs typeface="Helvetica"/>
              </a:rPr>
              <a:t>2012-13</a:t>
            </a:r>
          </a:p>
          <a:p>
            <a:pPr algn="ctr"/>
            <a:r>
              <a:rPr lang="en-US" dirty="0">
                <a:solidFill>
                  <a:prstClr val="white"/>
                </a:solidFill>
                <a:latin typeface="Helvetica"/>
                <a:cs typeface="Helvetica"/>
              </a:rPr>
              <a:t>Revenue Limit</a:t>
            </a:r>
          </a:p>
        </p:txBody>
      </p:sp>
      <p:sp>
        <p:nvSpPr>
          <p:cNvPr id="24" name="Rectangle 23"/>
          <p:cNvSpPr/>
          <p:nvPr/>
        </p:nvSpPr>
        <p:spPr>
          <a:xfrm>
            <a:off x="5829300" y="3487352"/>
            <a:ext cx="2819400" cy="1014771"/>
          </a:xfrm>
          <a:prstGeom prst="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25" name="TextBox 24"/>
          <p:cNvSpPr txBox="1"/>
          <p:nvPr/>
        </p:nvSpPr>
        <p:spPr>
          <a:xfrm>
            <a:off x="6390166" y="3533072"/>
            <a:ext cx="1752600" cy="923330"/>
          </a:xfrm>
          <a:prstGeom prst="rect">
            <a:avLst/>
          </a:prstGeom>
          <a:noFill/>
        </p:spPr>
        <p:txBody>
          <a:bodyPr wrap="square" rtlCol="0">
            <a:spAutoFit/>
          </a:bodyPr>
          <a:lstStyle/>
          <a:p>
            <a:pPr algn="ctr"/>
            <a:r>
              <a:rPr lang="en-US" dirty="0">
                <a:solidFill>
                  <a:prstClr val="white"/>
                </a:solidFill>
                <a:latin typeface="Helvetica"/>
                <a:cs typeface="Helvetica"/>
              </a:rPr>
              <a:t>2012-13</a:t>
            </a:r>
          </a:p>
          <a:p>
            <a:pPr algn="ctr"/>
            <a:r>
              <a:rPr lang="en-US" dirty="0">
                <a:solidFill>
                  <a:prstClr val="white"/>
                </a:solidFill>
                <a:latin typeface="Helvetica"/>
                <a:cs typeface="Helvetica"/>
              </a:rPr>
              <a:t>“Included”</a:t>
            </a:r>
          </a:p>
          <a:p>
            <a:pPr algn="ctr"/>
            <a:r>
              <a:rPr lang="en-US" dirty="0">
                <a:solidFill>
                  <a:prstClr val="white"/>
                </a:solidFill>
                <a:latin typeface="Helvetica"/>
                <a:cs typeface="Helvetica"/>
              </a:rPr>
              <a:t>Categoricals</a:t>
            </a:r>
          </a:p>
        </p:txBody>
      </p:sp>
      <p:sp>
        <p:nvSpPr>
          <p:cNvPr id="26" name="Rectangle 25"/>
          <p:cNvSpPr/>
          <p:nvPr/>
        </p:nvSpPr>
        <p:spPr>
          <a:xfrm>
            <a:off x="5829300" y="3254634"/>
            <a:ext cx="2819400" cy="2314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latin typeface="Helvetica"/>
              <a:cs typeface="Helvetica"/>
            </a:endParaRPr>
          </a:p>
        </p:txBody>
      </p:sp>
      <p:sp>
        <p:nvSpPr>
          <p:cNvPr id="27" name="Rectangle 26"/>
          <p:cNvSpPr/>
          <p:nvPr/>
        </p:nvSpPr>
        <p:spPr>
          <a:xfrm>
            <a:off x="5829300" y="3035152"/>
            <a:ext cx="2819400" cy="2033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prstClr val="black"/>
              </a:solidFill>
              <a:latin typeface="Helvetica"/>
              <a:cs typeface="Helvetica"/>
            </a:endParaRPr>
          </a:p>
        </p:txBody>
      </p:sp>
      <p:sp>
        <p:nvSpPr>
          <p:cNvPr id="28" name="TextBox 27"/>
          <p:cNvSpPr txBox="1"/>
          <p:nvPr/>
        </p:nvSpPr>
        <p:spPr>
          <a:xfrm>
            <a:off x="6476999" y="3185700"/>
            <a:ext cx="1665767" cy="338554"/>
          </a:xfrm>
          <a:prstGeom prst="rect">
            <a:avLst/>
          </a:prstGeom>
          <a:noFill/>
        </p:spPr>
        <p:txBody>
          <a:bodyPr wrap="square" rtlCol="0">
            <a:spAutoFit/>
          </a:bodyPr>
          <a:lstStyle/>
          <a:p>
            <a:pPr algn="ctr"/>
            <a:r>
              <a:rPr lang="en-US" sz="1600" dirty="0">
                <a:solidFill>
                  <a:prstClr val="black"/>
                </a:solidFill>
                <a:latin typeface="Helvetica"/>
                <a:cs typeface="Helvetica"/>
              </a:rPr>
              <a:t>2012-13 Trans</a:t>
            </a:r>
            <a:endParaRPr lang="en-US" sz="1600" dirty="0">
              <a:solidFill>
                <a:srgbClr val="FFFFFF"/>
              </a:solidFill>
              <a:latin typeface="Helvetica"/>
              <a:cs typeface="Helvetica"/>
            </a:endParaRPr>
          </a:p>
        </p:txBody>
      </p:sp>
      <p:sp>
        <p:nvSpPr>
          <p:cNvPr id="29" name="TextBox 28"/>
          <p:cNvSpPr txBox="1"/>
          <p:nvPr/>
        </p:nvSpPr>
        <p:spPr>
          <a:xfrm>
            <a:off x="6476999" y="2951197"/>
            <a:ext cx="1600201" cy="338554"/>
          </a:xfrm>
          <a:prstGeom prst="rect">
            <a:avLst/>
          </a:prstGeom>
          <a:noFill/>
        </p:spPr>
        <p:txBody>
          <a:bodyPr wrap="square" rtlCol="0">
            <a:spAutoFit/>
          </a:bodyPr>
          <a:lstStyle/>
          <a:p>
            <a:pPr algn="ctr"/>
            <a:r>
              <a:rPr lang="en-US" sz="1600" dirty="0">
                <a:solidFill>
                  <a:prstClr val="black"/>
                </a:solidFill>
                <a:latin typeface="Helvetica"/>
                <a:cs typeface="Helvetica"/>
              </a:rPr>
              <a:t>2012-13 TIIG</a:t>
            </a:r>
          </a:p>
        </p:txBody>
      </p:sp>
      <p:cxnSp>
        <p:nvCxnSpPr>
          <p:cNvPr id="30" name="Straight Connector 29"/>
          <p:cNvCxnSpPr/>
          <p:nvPr/>
        </p:nvCxnSpPr>
        <p:spPr>
          <a:xfrm>
            <a:off x="5856766" y="2358468"/>
            <a:ext cx="28194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Up-Down Arrow 31"/>
          <p:cNvSpPr/>
          <p:nvPr/>
        </p:nvSpPr>
        <p:spPr>
          <a:xfrm flipH="1">
            <a:off x="6390165" y="2387270"/>
            <a:ext cx="86832" cy="4597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a:cs typeface="Helvetica"/>
            </a:endParaRPr>
          </a:p>
        </p:txBody>
      </p:sp>
      <p:cxnSp>
        <p:nvCxnSpPr>
          <p:cNvPr id="35" name="Straight Arrow Connector 34"/>
          <p:cNvCxnSpPr/>
          <p:nvPr/>
        </p:nvCxnSpPr>
        <p:spPr>
          <a:xfrm flipH="1">
            <a:off x="3818190" y="3935233"/>
            <a:ext cx="220410" cy="1171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5829300" y="2881869"/>
            <a:ext cx="2819400" cy="135752"/>
          </a:xfrm>
          <a:prstGeom prst="rect">
            <a:avLst/>
          </a:prstGeom>
          <a:solidFill>
            <a:schemeClr val="accent3">
              <a:lumMod val="50000"/>
            </a:schemeClr>
          </a:solidFill>
          <a:ln>
            <a:solidFill>
              <a:schemeClr val="accent3">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48" name="TextBox 47"/>
          <p:cNvSpPr txBox="1"/>
          <p:nvPr/>
        </p:nvSpPr>
        <p:spPr>
          <a:xfrm>
            <a:off x="5791200" y="2800449"/>
            <a:ext cx="2895600" cy="276999"/>
          </a:xfrm>
          <a:prstGeom prst="rect">
            <a:avLst/>
          </a:prstGeom>
          <a:noFill/>
        </p:spPr>
        <p:txBody>
          <a:bodyPr wrap="square" rtlCol="0">
            <a:spAutoFit/>
          </a:bodyPr>
          <a:lstStyle/>
          <a:p>
            <a:pPr algn="ctr"/>
            <a:r>
              <a:rPr lang="en-US" sz="1200" b="1" dirty="0" smtClean="0">
                <a:solidFill>
                  <a:prstClr val="white"/>
                </a:solidFill>
                <a:latin typeface="Helvetica"/>
                <a:cs typeface="Helvetica"/>
              </a:rPr>
              <a:t>12% </a:t>
            </a:r>
            <a:r>
              <a:rPr lang="en-US" sz="1200" b="1" dirty="0">
                <a:solidFill>
                  <a:prstClr val="white"/>
                </a:solidFill>
                <a:latin typeface="Helvetica"/>
                <a:cs typeface="Helvetica"/>
              </a:rPr>
              <a:t>of 2013-14 gap</a:t>
            </a:r>
          </a:p>
        </p:txBody>
      </p:sp>
      <p:sp>
        <p:nvSpPr>
          <p:cNvPr id="59" name="TextBox 58"/>
          <p:cNvSpPr txBox="1"/>
          <p:nvPr/>
        </p:nvSpPr>
        <p:spPr>
          <a:xfrm>
            <a:off x="5473562" y="1824335"/>
            <a:ext cx="3434752" cy="461665"/>
          </a:xfrm>
          <a:prstGeom prst="rect">
            <a:avLst/>
          </a:prstGeom>
          <a:noFill/>
        </p:spPr>
        <p:txBody>
          <a:bodyPr wrap="square" rtlCol="0">
            <a:spAutoFit/>
          </a:bodyPr>
          <a:lstStyle/>
          <a:p>
            <a:pPr algn="ctr"/>
            <a:r>
              <a:rPr lang="en-US" sz="2400" dirty="0">
                <a:solidFill>
                  <a:prstClr val="black"/>
                </a:solidFill>
                <a:latin typeface="Helvetica"/>
                <a:cs typeface="Helvetica"/>
              </a:rPr>
              <a:t>2014-15 Funding</a:t>
            </a:r>
          </a:p>
        </p:txBody>
      </p:sp>
      <p:sp>
        <p:nvSpPr>
          <p:cNvPr id="3" name="Footer Placeholder 2"/>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33" name="Slide Number Placeholder 32"/>
          <p:cNvSpPr>
            <a:spLocks noGrp="1"/>
          </p:cNvSpPr>
          <p:nvPr>
            <p:ph type="sldNum" sz="quarter" idx="4"/>
          </p:nvPr>
        </p:nvSpPr>
        <p:spPr/>
        <p:txBody>
          <a:bodyPr/>
          <a:lstStyle/>
          <a:p>
            <a:fld id="{CDF146C8-CD55-4469-856A-728B45DB25DE}" type="slidenum">
              <a:rPr lang="en-US" smtClean="0">
                <a:solidFill>
                  <a:prstClr val="white"/>
                </a:solidFill>
              </a:rPr>
              <a:pPr/>
              <a:t>17</a:t>
            </a:fld>
            <a:endParaRPr lang="en-US" dirty="0">
              <a:solidFill>
                <a:prstClr val="white"/>
              </a:solidFill>
            </a:endParaRPr>
          </a:p>
        </p:txBody>
      </p:sp>
      <p:sp>
        <p:nvSpPr>
          <p:cNvPr id="38" name="Left Brace 37"/>
          <p:cNvSpPr/>
          <p:nvPr/>
        </p:nvSpPr>
        <p:spPr>
          <a:xfrm>
            <a:off x="5427843" y="2881869"/>
            <a:ext cx="401457" cy="35951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9" name="TextBox 38"/>
          <p:cNvSpPr txBox="1"/>
          <p:nvPr/>
        </p:nvSpPr>
        <p:spPr>
          <a:xfrm>
            <a:off x="4581166" y="4550341"/>
            <a:ext cx="938450" cy="523220"/>
          </a:xfrm>
          <a:prstGeom prst="rect">
            <a:avLst/>
          </a:prstGeom>
          <a:noFill/>
        </p:spPr>
        <p:txBody>
          <a:bodyPr wrap="square" rtlCol="0">
            <a:spAutoFit/>
          </a:bodyPr>
          <a:lstStyle/>
          <a:p>
            <a:pPr algn="ctr"/>
            <a:r>
              <a:rPr lang="en-US" sz="1400" dirty="0">
                <a:solidFill>
                  <a:prstClr val="black"/>
                </a:solidFill>
                <a:latin typeface="Helvetica"/>
                <a:cs typeface="Helvetica"/>
              </a:rPr>
              <a:t>2013-14 Funding</a:t>
            </a:r>
          </a:p>
        </p:txBody>
      </p:sp>
      <p:sp>
        <p:nvSpPr>
          <p:cNvPr id="46" name="Up-Down Arrow 45"/>
          <p:cNvSpPr/>
          <p:nvPr/>
        </p:nvSpPr>
        <p:spPr>
          <a:xfrm flipH="1">
            <a:off x="8153649" y="2387270"/>
            <a:ext cx="86832" cy="4597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Helvetica"/>
              <a:cs typeface="Helvetica"/>
            </a:endParaRPr>
          </a:p>
        </p:txBody>
      </p:sp>
      <p:sp>
        <p:nvSpPr>
          <p:cNvPr id="49" name="Rectangle 48"/>
          <p:cNvSpPr/>
          <p:nvPr/>
        </p:nvSpPr>
        <p:spPr>
          <a:xfrm>
            <a:off x="5815483" y="2632589"/>
            <a:ext cx="2847034" cy="21784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prstClr val="black"/>
                </a:solidFill>
                <a:latin typeface="Helvetica"/>
                <a:cs typeface="Helvetica"/>
              </a:rPr>
              <a:t>29.56% of 2014-15 gap</a:t>
            </a:r>
          </a:p>
        </p:txBody>
      </p:sp>
    </p:spTree>
    <p:extLst>
      <p:ext uri="{BB962C8B-B14F-4D97-AF65-F5344CB8AC3E}">
        <p14:creationId xmlns:p14="http://schemas.microsoft.com/office/powerpoint/2010/main" val="17207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Stand-Alone Categoricals</a:t>
            </a:r>
            <a:endParaRPr lang="en-US" dirty="0"/>
          </a:p>
        </p:txBody>
      </p:sp>
      <p:sp>
        <p:nvSpPr>
          <p:cNvPr id="3" name="Content Placeholder 2"/>
          <p:cNvSpPr>
            <a:spLocks noGrp="1"/>
          </p:cNvSpPr>
          <p:nvPr>
            <p:ph idx="1"/>
          </p:nvPr>
        </p:nvSpPr>
        <p:spPr>
          <a:xfrm>
            <a:off x="152400" y="1752600"/>
            <a:ext cx="8915400" cy="4495800"/>
          </a:xfrm>
        </p:spPr>
        <p:txBody>
          <a:bodyPr numCol="2">
            <a:normAutofit/>
          </a:bodyPr>
          <a:lstStyle/>
          <a:p>
            <a:pPr marL="223838" lvl="0" indent="-223838" algn="ctr">
              <a:lnSpc>
                <a:spcPct val="120000"/>
              </a:lnSpc>
              <a:spcBef>
                <a:spcPts val="0"/>
              </a:spcBef>
              <a:buNone/>
            </a:pPr>
            <a:r>
              <a:rPr lang="en-US" sz="1500" b="1" u="sng" dirty="0"/>
              <a:t>Proposed </a:t>
            </a:r>
            <a:r>
              <a:rPr lang="en-US" sz="1500" b="1" u="sng" dirty="0" smtClean="0"/>
              <a:t>for Ongoing Funding (</a:t>
            </a:r>
            <a:r>
              <a:rPr lang="en-US" sz="1500" b="1" u="sng" dirty="0"/>
              <a:t>no COLA)</a:t>
            </a:r>
            <a:endParaRPr lang="en-US" sz="1500" dirty="0"/>
          </a:p>
          <a:p>
            <a:pPr marL="223838" indent="-223838">
              <a:lnSpc>
                <a:spcPct val="120000"/>
              </a:lnSpc>
              <a:spcBef>
                <a:spcPts val="0"/>
              </a:spcBef>
            </a:pPr>
            <a:r>
              <a:rPr lang="en-US" sz="1500" dirty="0" smtClean="0"/>
              <a:t>After </a:t>
            </a:r>
            <a:r>
              <a:rPr lang="en-US" sz="1500" dirty="0"/>
              <a:t>School Education and Safety Program ($</a:t>
            </a:r>
            <a:r>
              <a:rPr lang="en-US" sz="1500" dirty="0" smtClean="0"/>
              <a:t>547 </a:t>
            </a:r>
            <a:r>
              <a:rPr lang="en-US" sz="1500" dirty="0"/>
              <a:t>million)</a:t>
            </a:r>
          </a:p>
          <a:p>
            <a:pPr marL="223838" lvl="0" indent="-223838">
              <a:lnSpc>
                <a:spcPct val="120000"/>
              </a:lnSpc>
              <a:spcBef>
                <a:spcPts val="0"/>
              </a:spcBef>
              <a:buFont typeface="Arial"/>
              <a:buChar char="•"/>
            </a:pPr>
            <a:r>
              <a:rPr lang="en-US" sz="1500" dirty="0"/>
              <a:t>State Preschool ($509 million)</a:t>
            </a:r>
          </a:p>
          <a:p>
            <a:pPr marL="223838" lvl="0" indent="-223838">
              <a:lnSpc>
                <a:spcPct val="120000"/>
              </a:lnSpc>
              <a:spcBef>
                <a:spcPts val="0"/>
              </a:spcBef>
              <a:buFont typeface="Arial"/>
              <a:buChar char="•"/>
            </a:pPr>
            <a:r>
              <a:rPr lang="en-US" sz="1500" dirty="0"/>
              <a:t>Child Nutrition – Breakfast </a:t>
            </a:r>
            <a:r>
              <a:rPr lang="en-US" sz="1500" dirty="0" smtClean="0"/>
              <a:t>Startup ($</a:t>
            </a:r>
            <a:r>
              <a:rPr lang="en-US" sz="1500" dirty="0"/>
              <a:t>1 million)</a:t>
            </a:r>
          </a:p>
          <a:p>
            <a:pPr marL="223838" lvl="0" indent="-223838">
              <a:lnSpc>
                <a:spcPct val="120000"/>
              </a:lnSpc>
              <a:spcBef>
                <a:spcPts val="0"/>
              </a:spcBef>
              <a:buFont typeface="Arial"/>
              <a:buChar char="•"/>
            </a:pPr>
            <a:r>
              <a:rPr lang="en-US" sz="1500" dirty="0" smtClean="0"/>
              <a:t>County </a:t>
            </a:r>
            <a:r>
              <a:rPr lang="en-US" sz="1500" dirty="0"/>
              <a:t>Office of Education Fiscal Oversight </a:t>
            </a:r>
            <a:r>
              <a:rPr lang="en-US" sz="1500" dirty="0" smtClean="0"/>
              <a:t>($5.3 </a:t>
            </a:r>
            <a:r>
              <a:rPr lang="en-US" sz="1500" dirty="0"/>
              <a:t>million)</a:t>
            </a:r>
          </a:p>
          <a:p>
            <a:pPr marL="223838" lvl="0" indent="-223838">
              <a:lnSpc>
                <a:spcPct val="120000"/>
              </a:lnSpc>
              <a:spcBef>
                <a:spcPts val="0"/>
              </a:spcBef>
              <a:buFont typeface="Arial"/>
              <a:buChar char="•"/>
            </a:pPr>
            <a:r>
              <a:rPr lang="en-US" sz="1500" dirty="0"/>
              <a:t>California School Information </a:t>
            </a:r>
            <a:r>
              <a:rPr lang="en-US" sz="1500" dirty="0" smtClean="0"/>
              <a:t>Services ($5.5 </a:t>
            </a:r>
            <a:r>
              <a:rPr lang="en-US" sz="1500" dirty="0"/>
              <a:t>million)</a:t>
            </a:r>
          </a:p>
          <a:p>
            <a:pPr marL="223838" lvl="0" indent="-223838">
              <a:lnSpc>
                <a:spcPct val="120000"/>
              </a:lnSpc>
              <a:spcBef>
                <a:spcPts val="0"/>
              </a:spcBef>
              <a:buFont typeface="Arial"/>
              <a:buChar char="•"/>
            </a:pPr>
            <a:r>
              <a:rPr lang="en-US" sz="1500" dirty="0"/>
              <a:t>K-12 Internet Access ($8.3 million)</a:t>
            </a:r>
          </a:p>
          <a:p>
            <a:pPr marL="223838" lvl="0" indent="-223838">
              <a:lnSpc>
                <a:spcPct val="120000"/>
              </a:lnSpc>
              <a:spcBef>
                <a:spcPts val="0"/>
              </a:spcBef>
              <a:buFont typeface="Arial"/>
              <a:buChar char="•"/>
            </a:pPr>
            <a:r>
              <a:rPr lang="en-US" sz="1500" dirty="0"/>
              <a:t>State Testing Program ($</a:t>
            </a:r>
            <a:r>
              <a:rPr lang="en-US" sz="1500" dirty="0" smtClean="0"/>
              <a:t>126.8 </a:t>
            </a:r>
            <a:r>
              <a:rPr lang="en-US" sz="1500" dirty="0"/>
              <a:t>million)</a:t>
            </a:r>
          </a:p>
          <a:p>
            <a:pPr marL="223838" lvl="0" indent="-223838">
              <a:lnSpc>
                <a:spcPct val="120000"/>
              </a:lnSpc>
              <a:spcBef>
                <a:spcPts val="0"/>
              </a:spcBef>
              <a:buFont typeface="Arial"/>
              <a:buChar char="•"/>
              <a:tabLst>
                <a:tab pos="0" algn="l"/>
              </a:tabLst>
            </a:pPr>
            <a:r>
              <a:rPr lang="en-US" sz="1500" dirty="0"/>
              <a:t>California Partnership </a:t>
            </a:r>
            <a:r>
              <a:rPr lang="en-US" sz="1500" dirty="0" smtClean="0"/>
              <a:t>Academies ($</a:t>
            </a:r>
            <a:r>
              <a:rPr lang="en-US" sz="1500" dirty="0"/>
              <a:t>21.4 million)</a:t>
            </a:r>
          </a:p>
          <a:p>
            <a:pPr marL="223838" indent="-223838">
              <a:lnSpc>
                <a:spcPct val="120000"/>
              </a:lnSpc>
              <a:spcBef>
                <a:spcPts val="0"/>
              </a:spcBef>
            </a:pPr>
            <a:r>
              <a:rPr lang="en-US" sz="1500" dirty="0"/>
              <a:t>Agricultural Education Incentive Program ($4.1 million)</a:t>
            </a:r>
          </a:p>
          <a:p>
            <a:pPr marL="223838" indent="-223838">
              <a:lnSpc>
                <a:spcPct val="120000"/>
              </a:lnSpc>
              <a:spcBef>
                <a:spcPts val="0"/>
              </a:spcBef>
            </a:pPr>
            <a:r>
              <a:rPr lang="en-US" sz="1500" dirty="0"/>
              <a:t>Specialized Secondary Programs ($4.9 million</a:t>
            </a:r>
            <a:r>
              <a:rPr lang="en-US" sz="1500" dirty="0" smtClean="0"/>
              <a:t>)</a:t>
            </a:r>
          </a:p>
          <a:p>
            <a:pPr marL="223838" indent="-223838">
              <a:lnSpc>
                <a:spcPct val="120000"/>
              </a:lnSpc>
              <a:spcBef>
                <a:spcPts val="0"/>
              </a:spcBef>
            </a:pPr>
            <a:endParaRPr lang="en-US" sz="1500" dirty="0"/>
          </a:p>
          <a:p>
            <a:pPr marL="450850" indent="-222250" algn="ctr">
              <a:lnSpc>
                <a:spcPct val="120000"/>
              </a:lnSpc>
              <a:spcBef>
                <a:spcPts val="0"/>
              </a:spcBef>
              <a:buNone/>
            </a:pPr>
            <a:r>
              <a:rPr lang="en-US" sz="1500" b="1" u="sng" dirty="0" smtClean="0"/>
              <a:t>Proposed </a:t>
            </a:r>
            <a:r>
              <a:rPr lang="en-US" sz="1500" b="1" u="sng" dirty="0"/>
              <a:t>for Ongoing Funding </a:t>
            </a:r>
            <a:endParaRPr lang="en-US" sz="1500" b="1" u="sng" dirty="0" smtClean="0"/>
          </a:p>
          <a:p>
            <a:pPr marL="450850" indent="-222250" algn="ctr">
              <a:lnSpc>
                <a:spcPct val="120000"/>
              </a:lnSpc>
              <a:spcBef>
                <a:spcPts val="0"/>
              </a:spcBef>
              <a:buNone/>
            </a:pPr>
            <a:r>
              <a:rPr lang="en-US" sz="1500" b="1" u="sng" dirty="0" smtClean="0"/>
              <a:t>(includes .85% COLA)</a:t>
            </a:r>
          </a:p>
          <a:p>
            <a:pPr marL="450850" lvl="0" indent="-222250">
              <a:lnSpc>
                <a:spcPct val="120000"/>
              </a:lnSpc>
              <a:spcBef>
                <a:spcPts val="0"/>
              </a:spcBef>
              <a:buFont typeface="Arial"/>
              <a:buChar char="•"/>
            </a:pPr>
            <a:r>
              <a:rPr lang="en-US" sz="1500" dirty="0" smtClean="0"/>
              <a:t>Special Education ($3.3 billion</a:t>
            </a:r>
            <a:r>
              <a:rPr lang="en-US" sz="1500" dirty="0"/>
              <a:t>) </a:t>
            </a:r>
            <a:endParaRPr lang="en-US" sz="1500" dirty="0" smtClean="0"/>
          </a:p>
          <a:p>
            <a:pPr marL="450850" lvl="0" indent="-222250">
              <a:lnSpc>
                <a:spcPct val="120000"/>
              </a:lnSpc>
              <a:spcBef>
                <a:spcPts val="0"/>
              </a:spcBef>
              <a:buFont typeface="Arial"/>
              <a:buChar char="•"/>
            </a:pPr>
            <a:r>
              <a:rPr lang="en-US" sz="1500" dirty="0" smtClean="0"/>
              <a:t>Foster </a:t>
            </a:r>
            <a:r>
              <a:rPr lang="en-US" sz="1500" dirty="0"/>
              <a:t>Youth Programs ($15.2 </a:t>
            </a:r>
            <a:r>
              <a:rPr lang="en-US" sz="1500" dirty="0" smtClean="0"/>
              <a:t>million)</a:t>
            </a:r>
          </a:p>
          <a:p>
            <a:pPr marL="450850" indent="-222250">
              <a:lnSpc>
                <a:spcPct val="120000"/>
              </a:lnSpc>
              <a:spcBef>
                <a:spcPts val="0"/>
              </a:spcBef>
              <a:buFont typeface="Arial"/>
              <a:buChar char="•"/>
            </a:pPr>
            <a:r>
              <a:rPr lang="en-US" sz="1500" dirty="0"/>
              <a:t>American Indian Education Centers and Early Childhood Education Programs ($</a:t>
            </a:r>
            <a:r>
              <a:rPr lang="en-US" sz="1500" dirty="0" smtClean="0"/>
              <a:t>4.6 </a:t>
            </a:r>
            <a:r>
              <a:rPr lang="en-US" sz="1500" dirty="0"/>
              <a:t>million</a:t>
            </a:r>
            <a:r>
              <a:rPr lang="en-US" sz="1500" dirty="0" smtClean="0"/>
              <a:t>)</a:t>
            </a:r>
          </a:p>
          <a:p>
            <a:pPr marL="450850" lvl="0" indent="-222250">
              <a:lnSpc>
                <a:spcPct val="120000"/>
              </a:lnSpc>
              <a:spcBef>
                <a:spcPts val="0"/>
              </a:spcBef>
              <a:buFont typeface="Arial"/>
              <a:buChar char="•"/>
            </a:pPr>
            <a:r>
              <a:rPr lang="en-US" sz="1500" dirty="0"/>
              <a:t>Child Nutrition ($155.4 million</a:t>
            </a:r>
            <a:r>
              <a:rPr lang="en-US" sz="1500" dirty="0" smtClean="0"/>
              <a:t>)</a:t>
            </a:r>
          </a:p>
          <a:p>
            <a:pPr marL="450850" lvl="0" indent="-222250">
              <a:lnSpc>
                <a:spcPct val="120000"/>
              </a:lnSpc>
              <a:spcBef>
                <a:spcPts val="0"/>
              </a:spcBef>
              <a:buFont typeface="Arial"/>
              <a:buChar char="•"/>
            </a:pPr>
            <a:endParaRPr lang="en-US" sz="1500" dirty="0" smtClean="0"/>
          </a:p>
          <a:p>
            <a:pPr marL="450850" lvl="0" indent="-222250" algn="ctr">
              <a:lnSpc>
                <a:spcPct val="120000"/>
              </a:lnSpc>
              <a:spcBef>
                <a:spcPts val="0"/>
              </a:spcBef>
              <a:buNone/>
            </a:pPr>
            <a:r>
              <a:rPr lang="en-US" sz="1500" b="1" u="sng" dirty="0" smtClean="0"/>
              <a:t>Proposed for One-time Funding </a:t>
            </a:r>
          </a:p>
          <a:p>
            <a:pPr marL="450850" lvl="0" indent="-222250">
              <a:lnSpc>
                <a:spcPct val="120000"/>
              </a:lnSpc>
              <a:spcBef>
                <a:spcPts val="0"/>
              </a:spcBef>
              <a:buFont typeface="Arial"/>
              <a:buChar char="•"/>
            </a:pPr>
            <a:r>
              <a:rPr lang="en-US" sz="1500" dirty="0" smtClean="0"/>
              <a:t>Adults in Correctional Facilities ($16.9 million)</a:t>
            </a:r>
          </a:p>
          <a:p>
            <a:pPr marL="450850" indent="-222250">
              <a:lnSpc>
                <a:spcPct val="120000"/>
              </a:lnSpc>
              <a:spcBef>
                <a:spcPts val="0"/>
              </a:spcBef>
              <a:buFont typeface="Arial"/>
              <a:buChar char="•"/>
            </a:pPr>
            <a:r>
              <a:rPr lang="en-US" sz="1500" dirty="0"/>
              <a:t>Emergency Repair Program ($188.5 million)</a:t>
            </a:r>
          </a:p>
          <a:p>
            <a:pPr marL="450850" lvl="0" indent="-222250">
              <a:lnSpc>
                <a:spcPct val="120000"/>
              </a:lnSpc>
              <a:spcBef>
                <a:spcPts val="0"/>
              </a:spcBef>
              <a:buFont typeface="Arial"/>
              <a:buChar char="•"/>
            </a:pPr>
            <a:endParaRPr lang="en-US" sz="1500" b="1" u="sng"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4146516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K-3 GSA</a:t>
            </a:r>
            <a:endParaRPr lang="en-US" dirty="0"/>
          </a:p>
        </p:txBody>
      </p:sp>
      <p:sp>
        <p:nvSpPr>
          <p:cNvPr id="3" name="Content Placeholder 2"/>
          <p:cNvSpPr>
            <a:spLocks noGrp="1"/>
          </p:cNvSpPr>
          <p:nvPr>
            <p:ph idx="1"/>
          </p:nvPr>
        </p:nvSpPr>
        <p:spPr>
          <a:xfrm>
            <a:off x="76200" y="1828800"/>
            <a:ext cx="8991600" cy="4648200"/>
          </a:xfrm>
        </p:spPr>
        <p:txBody>
          <a:bodyPr>
            <a:normAutofit/>
          </a:bodyPr>
          <a:lstStyle/>
          <a:p>
            <a:r>
              <a:rPr lang="en-US" sz="2000" dirty="0" smtClean="0"/>
              <a:t>As a condition of receipt of funds – each school with K-3 enrollment must transition </a:t>
            </a:r>
            <a:r>
              <a:rPr lang="en-US" sz="2000" dirty="0"/>
              <a:t>to school site </a:t>
            </a:r>
            <a:r>
              <a:rPr lang="en-US" sz="2000" dirty="0" smtClean="0"/>
              <a:t>K-3 average class enrollment of </a:t>
            </a:r>
            <a:r>
              <a:rPr lang="en-US" sz="2000" dirty="0"/>
              <a:t>24:1</a:t>
            </a:r>
          </a:p>
          <a:p>
            <a:r>
              <a:rPr lang="en-US" sz="2000" dirty="0" smtClean="0"/>
              <a:t>Transition each year to close gap between last </a:t>
            </a:r>
            <a:r>
              <a:rPr lang="en-US" sz="2000" dirty="0"/>
              <a:t>year’s school site K-3 average class enrollment </a:t>
            </a:r>
            <a:r>
              <a:rPr lang="en-US" sz="2000" dirty="0" smtClean="0"/>
              <a:t>and 24:1, in </a:t>
            </a:r>
            <a:r>
              <a:rPr lang="en-US" sz="2000" dirty="0"/>
              <a:t>proportion to </a:t>
            </a:r>
            <a:r>
              <a:rPr lang="en-US" sz="2000" dirty="0" smtClean="0"/>
              <a:t>LCFF gap closure (12% in 2013-14; 29.56% in 2014-15)</a:t>
            </a:r>
            <a:endParaRPr lang="en-US" sz="2000" dirty="0"/>
          </a:p>
          <a:p>
            <a:r>
              <a:rPr lang="en-US" sz="2000" dirty="0"/>
              <a:t>Can locally negotiate alternative </a:t>
            </a:r>
            <a:r>
              <a:rPr lang="en-US" sz="2000" dirty="0" smtClean="0"/>
              <a:t>ratios and/or alternative transition</a:t>
            </a:r>
          </a:p>
          <a:p>
            <a:r>
              <a:rPr lang="en-US" sz="2000" dirty="0" smtClean="0"/>
              <a:t>Not </a:t>
            </a:r>
            <a:r>
              <a:rPr lang="en-US" sz="2000" dirty="0" smtClean="0"/>
              <a:t>waivable</a:t>
            </a:r>
            <a:r>
              <a:rPr lang="en-US" sz="2000" dirty="0" smtClean="0"/>
              <a:t> by State Board of Education</a:t>
            </a:r>
          </a:p>
          <a:p>
            <a:r>
              <a:rPr lang="en-US" sz="2000" dirty="0" smtClean="0"/>
              <a:t>In the audit </a:t>
            </a:r>
            <a:r>
              <a:rPr lang="en-US" sz="2000" dirty="0"/>
              <a:t>guide for </a:t>
            </a:r>
            <a:r>
              <a:rPr lang="en-US" sz="2000" dirty="0" smtClean="0"/>
              <a:t>2014-15:  </a:t>
            </a:r>
            <a:r>
              <a:rPr lang="en-US" sz="2000" dirty="0" smtClean="0">
                <a:hlinkClick r:id="rId2"/>
              </a:rPr>
              <a:t>http</a:t>
            </a:r>
            <a:r>
              <a:rPr lang="en-US" sz="2000" dirty="0">
                <a:hlinkClick r:id="rId2"/>
              </a:rPr>
              <a:t>://</a:t>
            </a:r>
            <a:r>
              <a:rPr lang="en-US" sz="2000" dirty="0" smtClean="0">
                <a:hlinkClick r:id="rId2"/>
              </a:rPr>
              <a:t>eaap.ca.gov/wp-content/uploads/2014/05/2014-15-Guide-for-Annual-Audits-of-K-12-LEAs-and-State-Complicance-Reporting.pdf</a:t>
            </a:r>
            <a:endParaRPr lang="en-US" sz="2000" dirty="0" smtClean="0"/>
          </a:p>
          <a:p>
            <a:pPr lvl="1"/>
            <a:r>
              <a:rPr lang="en-US" sz="1800" dirty="0" smtClean="0"/>
              <a:t>Verifies average, active and maximum average enrollment counts</a:t>
            </a:r>
          </a:p>
          <a:p>
            <a:pPr lvl="1"/>
            <a:r>
              <a:rPr lang="en-US" sz="1800" dirty="0" smtClean="0"/>
              <a:t>Checks enrollments in both prior and audit year</a:t>
            </a:r>
          </a:p>
          <a:p>
            <a:pPr lvl="1"/>
            <a:r>
              <a:rPr lang="en-US" sz="1800" dirty="0" smtClean="0"/>
              <a:t>Instructs auditors to disallow K-3 GSA funds received if a finding is made</a:t>
            </a:r>
            <a:endParaRPr lang="en-US" sz="1800" dirty="0"/>
          </a:p>
          <a:p>
            <a:endParaRPr lang="en-US" sz="2000" dirty="0"/>
          </a:p>
          <a:p>
            <a:endParaRPr lang="en-US" sz="2000" dirty="0"/>
          </a:p>
          <a:p>
            <a:pPr marL="285750" lvl="0" indent="-285750">
              <a:buFont typeface="Arial"/>
              <a:buChar char="•"/>
            </a:pPr>
            <a:endParaRPr lang="en-US" sz="2000"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2022123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09800"/>
            <a:ext cx="5638800" cy="566739"/>
          </a:xfrm>
        </p:spPr>
        <p:txBody>
          <a:bodyPr>
            <a:normAutofit/>
          </a:bodyPr>
          <a:lstStyle/>
          <a:p>
            <a:pPr algn="ctr"/>
            <a:r>
              <a:rPr lang="en-US" sz="2400" dirty="0" smtClean="0"/>
              <a:t>Workshops sponsored by:</a:t>
            </a:r>
            <a:endParaRPr lang="en-US" sz="2400" dirty="0"/>
          </a:p>
        </p:txBody>
      </p:sp>
      <p:pic>
        <p:nvPicPr>
          <p:cNvPr id="6" name="Picture 5" descr="Climatec---Logo---Dark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00400"/>
            <a:ext cx="5854700" cy="1123147"/>
          </a:xfrm>
          <a:prstGeom prst="rect">
            <a:avLst/>
          </a:prstGeom>
        </p:spPr>
      </p:pic>
      <p:sp>
        <p:nvSpPr>
          <p:cNvPr id="7" name="Content Placeholder 2"/>
          <p:cNvSpPr txBox="1">
            <a:spLocks/>
          </p:cNvSpPr>
          <p:nvPr/>
        </p:nvSpPr>
        <p:spPr>
          <a:xfrm>
            <a:off x="304800" y="2743200"/>
            <a:ext cx="8534400" cy="3733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dirty="0" smtClean="0">
              <a:latin typeface="Helvetica"/>
              <a:cs typeface="Helvetica"/>
            </a:endParaRPr>
          </a:p>
          <a:p>
            <a:endParaRPr lang="en-US" dirty="0" smtClean="0"/>
          </a:p>
        </p:txBody>
      </p:sp>
      <p:sp>
        <p:nvSpPr>
          <p:cNvPr id="4" name="Footer Placeholder 3"/>
          <p:cNvSpPr>
            <a:spLocks noGrp="1"/>
          </p:cNvSpPr>
          <p:nvPr>
            <p:ph type="ftr" sz="quarter" idx="11"/>
          </p:nvPr>
        </p:nvSpPr>
        <p:spPr>
          <a:xfrm>
            <a:off x="0" y="6553200"/>
            <a:ext cx="2895600" cy="365125"/>
          </a:xfrm>
        </p:spPr>
        <p:txBody>
          <a:bodyPr/>
          <a:lstStyle/>
          <a:p>
            <a:r>
              <a:rPr lang="en-US" dirty="0" smtClean="0"/>
              <a:t>www.capitoladvisors.org</a:t>
            </a:r>
            <a:endParaRPr lang="en-US" dirty="0"/>
          </a:p>
        </p:txBody>
      </p:sp>
      <p:sp>
        <p:nvSpPr>
          <p:cNvPr id="5" name="Slide Number Placeholder 4"/>
          <p:cNvSpPr>
            <a:spLocks noGrp="1"/>
          </p:cNvSpPr>
          <p:nvPr>
            <p:ph type="sldNum" sz="quarter" idx="12"/>
          </p:nvPr>
        </p:nvSpPr>
        <p:spPr/>
        <p:txBody>
          <a:bodyPr/>
          <a:lstStyle/>
          <a:p>
            <a:fld id="{CDF146C8-CD55-4469-856A-728B45DB25DE}" type="slidenum">
              <a:rPr lang="en-US" smtClean="0"/>
              <a:t>2</a:t>
            </a:fld>
            <a:endParaRPr lang="en-US" dirty="0"/>
          </a:p>
        </p:txBody>
      </p:sp>
    </p:spTree>
    <p:extLst>
      <p:ext uri="{BB962C8B-B14F-4D97-AF65-F5344CB8AC3E}">
        <p14:creationId xmlns:p14="http://schemas.microsoft.com/office/powerpoint/2010/main" val="2008610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LCFF Supplemental and Concentration Grants</a:t>
            </a:r>
            <a:endParaRPr lang="en-US" sz="3000" dirty="0"/>
          </a:p>
        </p:txBody>
      </p:sp>
      <p:sp>
        <p:nvSpPr>
          <p:cNvPr id="3" name="Content Placeholder 2"/>
          <p:cNvSpPr>
            <a:spLocks noGrp="1"/>
          </p:cNvSpPr>
          <p:nvPr>
            <p:ph idx="1"/>
          </p:nvPr>
        </p:nvSpPr>
        <p:spPr/>
        <p:txBody>
          <a:bodyPr>
            <a:normAutofit fontScale="92500" lnSpcReduction="20000"/>
          </a:bodyPr>
          <a:lstStyle/>
          <a:p>
            <a:pPr marL="285750" lvl="0" indent="-285750">
              <a:buFont typeface="Arial"/>
              <a:buChar char="•"/>
            </a:pPr>
            <a:r>
              <a:rPr lang="en-US" dirty="0"/>
              <a:t>General Requirement in Statute</a:t>
            </a:r>
          </a:p>
          <a:p>
            <a:pPr marL="857250" lvl="1" indent="-457200"/>
            <a:r>
              <a:rPr lang="en-US" dirty="0"/>
              <a:t>At full LCFF implementation, base grants pay for core program and supplemental/concentration grants are for increased or improved services for EL, low-income and foster youth</a:t>
            </a:r>
          </a:p>
          <a:p>
            <a:pPr marL="285750">
              <a:buFont typeface="Arial"/>
              <a:buChar char="•"/>
            </a:pPr>
            <a:r>
              <a:rPr lang="en-US" dirty="0"/>
              <a:t>Specific Spending Rules in SBE Regulation</a:t>
            </a:r>
          </a:p>
          <a:p>
            <a:pPr marL="857250" lvl="1" indent="-457200"/>
            <a:r>
              <a:rPr lang="en-US" dirty="0" smtClean="0"/>
              <a:t>Proportionality</a:t>
            </a:r>
            <a:endParaRPr lang="en-US" dirty="0"/>
          </a:p>
          <a:p>
            <a:pPr marL="857250" lvl="1" indent="-457200"/>
            <a:r>
              <a:rPr lang="en-US" dirty="0"/>
              <a:t>Seven Step Calculation</a:t>
            </a:r>
          </a:p>
          <a:p>
            <a:pPr marL="857250" lvl="1" indent="-457200"/>
            <a:r>
              <a:rPr lang="en-US" dirty="0"/>
              <a:t>Set 2013-14 base year spending and calculate proportional increases in spending or results for EL, low-income and foster youth for each subsequent year</a:t>
            </a:r>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4003311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534400" cy="1219200"/>
          </a:xfrm>
        </p:spPr>
        <p:txBody>
          <a:bodyPr>
            <a:normAutofit/>
          </a:bodyPr>
          <a:lstStyle/>
          <a:p>
            <a:pPr algn="ctr"/>
            <a:r>
              <a:rPr lang="en-US" sz="3000" dirty="0"/>
              <a:t>LCFF Supplemental and Concentration Grants</a:t>
            </a:r>
          </a:p>
        </p:txBody>
      </p:sp>
      <p:sp>
        <p:nvSpPr>
          <p:cNvPr id="3" name="Content Placeholder 2"/>
          <p:cNvSpPr>
            <a:spLocks noGrp="1"/>
          </p:cNvSpPr>
          <p:nvPr>
            <p:ph idx="1"/>
          </p:nvPr>
        </p:nvSpPr>
        <p:spPr>
          <a:xfrm>
            <a:off x="304800" y="1752600"/>
            <a:ext cx="8534400" cy="4724400"/>
          </a:xfrm>
        </p:spPr>
        <p:txBody>
          <a:bodyPr>
            <a:noAutofit/>
          </a:bodyPr>
          <a:lstStyle/>
          <a:p>
            <a:pPr>
              <a:lnSpc>
                <a:spcPct val="80000"/>
              </a:lnSpc>
            </a:pPr>
            <a:r>
              <a:rPr lang="en-US" sz="2800" dirty="0" smtClean="0"/>
              <a:t>Districts over 55% unduplicated count or schools with over 40% unduplicated count </a:t>
            </a:r>
            <a:r>
              <a:rPr lang="en-US" sz="2800" b="1" dirty="0" smtClean="0"/>
              <a:t>may</a:t>
            </a:r>
            <a:r>
              <a:rPr lang="en-US" sz="2800" dirty="0" smtClean="0"/>
              <a:t> use funds on district/school-wide basis, but must:</a:t>
            </a:r>
          </a:p>
          <a:p>
            <a:pPr marL="914400" lvl="1" indent="-514350">
              <a:lnSpc>
                <a:spcPct val="80000"/>
              </a:lnSpc>
            </a:pPr>
            <a:r>
              <a:rPr lang="en-US" sz="2300" dirty="0" smtClean="0"/>
              <a:t>Identify in the LCAP services provided on a </a:t>
            </a:r>
            <a:r>
              <a:rPr lang="en-US" sz="2300" dirty="0"/>
              <a:t>district/school-wide basis </a:t>
            </a:r>
            <a:endParaRPr lang="en-US" sz="2300" dirty="0" smtClean="0"/>
          </a:p>
          <a:p>
            <a:pPr marL="914400" lvl="1" indent="-514350">
              <a:lnSpc>
                <a:spcPct val="80000"/>
              </a:lnSpc>
            </a:pPr>
            <a:r>
              <a:rPr lang="en-US" sz="2300" dirty="0" smtClean="0"/>
              <a:t>Describe how those services are directed toward meeting LCAP goals for unduplicated pupils</a:t>
            </a:r>
          </a:p>
          <a:p>
            <a:pPr>
              <a:lnSpc>
                <a:spcPct val="80000"/>
              </a:lnSpc>
            </a:pPr>
            <a:r>
              <a:rPr lang="en-US" sz="2800" dirty="0" smtClean="0"/>
              <a:t>Districts or schools with lower unduplicated counts may still use funds on a district/school-wide basis, but in addition must:</a:t>
            </a:r>
          </a:p>
          <a:p>
            <a:pPr marL="919163" lvl="1" indent="-574675">
              <a:lnSpc>
                <a:spcPct val="80000"/>
              </a:lnSpc>
            </a:pPr>
            <a:r>
              <a:rPr lang="en-US" sz="2300" dirty="0" smtClean="0"/>
              <a:t>Describe how district/school-wide services are the “most effective” use of these funds to meet LCAP goals for unduplicated pupils</a:t>
            </a:r>
            <a:endParaRPr lang="en-US" sz="2300"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233991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Rainy Day Fund</a:t>
            </a:r>
            <a:endParaRPr lang="en-US" dirty="0"/>
          </a:p>
        </p:txBody>
      </p:sp>
      <p:sp>
        <p:nvSpPr>
          <p:cNvPr id="3" name="Content Placeholder 2"/>
          <p:cNvSpPr>
            <a:spLocks noGrp="1"/>
          </p:cNvSpPr>
          <p:nvPr>
            <p:ph idx="1"/>
          </p:nvPr>
        </p:nvSpPr>
        <p:spPr/>
        <p:txBody>
          <a:bodyPr>
            <a:normAutofit fontScale="92500" lnSpcReduction="20000"/>
          </a:bodyPr>
          <a:lstStyle/>
          <a:p>
            <a:r>
              <a:rPr lang="en-US" dirty="0"/>
              <a:t>R</a:t>
            </a:r>
            <a:r>
              <a:rPr lang="en-US" dirty="0" smtClean="0"/>
              <a:t>ainy Day Fund has </a:t>
            </a:r>
            <a:r>
              <a:rPr lang="en-US" dirty="0"/>
              <a:t>two </a:t>
            </a:r>
            <a:r>
              <a:rPr lang="en-US" dirty="0" smtClean="0"/>
              <a:t>components:</a:t>
            </a:r>
          </a:p>
          <a:p>
            <a:pPr lvl="1"/>
            <a:r>
              <a:rPr lang="en-US" dirty="0" smtClean="0"/>
              <a:t>Budget </a:t>
            </a:r>
            <a:r>
              <a:rPr lang="en-US" dirty="0"/>
              <a:t>Stabilization Account (BSA</a:t>
            </a:r>
            <a:r>
              <a:rPr lang="en-US" dirty="0" smtClean="0"/>
              <a:t>)</a:t>
            </a:r>
          </a:p>
          <a:p>
            <a:pPr lvl="1"/>
            <a:r>
              <a:rPr lang="en-US" dirty="0" smtClean="0"/>
              <a:t>Public School System Stabilization Account (Prop 98 Reserve)</a:t>
            </a:r>
          </a:p>
          <a:p>
            <a:r>
              <a:rPr lang="en-US" dirty="0" smtClean="0"/>
              <a:t>Two types of transfers may be made from the General Fund (GF) to the Rainy Day Fund:</a:t>
            </a:r>
          </a:p>
          <a:p>
            <a:pPr lvl="1"/>
            <a:r>
              <a:rPr lang="en-US" dirty="0" smtClean="0"/>
              <a:t>Revenue </a:t>
            </a:r>
            <a:r>
              <a:rPr lang="en-US" dirty="0"/>
              <a:t>from personal income tax on capital gains that </a:t>
            </a:r>
            <a:r>
              <a:rPr lang="en-US" dirty="0" smtClean="0"/>
              <a:t>exceeds </a:t>
            </a:r>
            <a:r>
              <a:rPr lang="en-US" dirty="0"/>
              <a:t>8% of total GF </a:t>
            </a:r>
            <a:r>
              <a:rPr lang="en-US" dirty="0" smtClean="0"/>
              <a:t>revenues for that fiscal year (Peak Revenue Transfer)</a:t>
            </a:r>
          </a:p>
          <a:p>
            <a:pPr lvl="1"/>
            <a:r>
              <a:rPr lang="en-US" dirty="0"/>
              <a:t>1.5% of GF revenues for each fiscal </a:t>
            </a:r>
            <a:r>
              <a:rPr lang="en-US" dirty="0" smtClean="0"/>
              <a:t>year (1.5% Transfer)</a:t>
            </a:r>
          </a:p>
          <a:p>
            <a:endParaRPr lang="en-US" dirty="0"/>
          </a:p>
          <a:p>
            <a:pPr lvl="1"/>
            <a:endParaRPr lang="en-US" dirty="0" smtClean="0"/>
          </a:p>
          <a:p>
            <a:endParaRPr lang="en-US" dirty="0" smtClean="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427328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Transfers Into the Rainy Day Fund</a:t>
            </a:r>
          </a:p>
        </p:txBody>
      </p:sp>
      <p:sp>
        <p:nvSpPr>
          <p:cNvPr id="3" name="Content Placeholder 2"/>
          <p:cNvSpPr>
            <a:spLocks noGrp="1"/>
          </p:cNvSpPr>
          <p:nvPr>
            <p:ph idx="1"/>
          </p:nvPr>
        </p:nvSpPr>
        <p:spPr/>
        <p:txBody>
          <a:bodyPr>
            <a:normAutofit fontScale="62500" lnSpcReduction="20000"/>
          </a:bodyPr>
          <a:lstStyle/>
          <a:p>
            <a:pPr marL="0" indent="0">
              <a:buNone/>
            </a:pPr>
            <a:r>
              <a:rPr lang="en-US" sz="3800" dirty="0" smtClean="0"/>
              <a:t>If a Peak Revenue Transfer is made, then:</a:t>
            </a:r>
          </a:p>
          <a:p>
            <a:r>
              <a:rPr lang="en-US" dirty="0" smtClean="0"/>
              <a:t>A portion of that transfer would have otherwise gone directly to K-14 as a Prop 98 allocation</a:t>
            </a:r>
          </a:p>
          <a:p>
            <a:r>
              <a:rPr lang="en-US" dirty="0" smtClean="0"/>
              <a:t>That “lost” Prop 98 funding goes to the Prop 98 Reserve only if:</a:t>
            </a:r>
          </a:p>
          <a:p>
            <a:pPr lvl="1"/>
            <a:r>
              <a:rPr lang="en-US" dirty="0" smtClean="0"/>
              <a:t>Existing Prop 98 Maintenance Factor is paid off (est. 5 – 6 years)</a:t>
            </a:r>
          </a:p>
          <a:p>
            <a:pPr lvl="1"/>
            <a:r>
              <a:rPr lang="en-US" dirty="0" smtClean="0"/>
              <a:t>Prop 98 Guarantee is calculated under Test 1 (1988, 2011, 2012, 2014)</a:t>
            </a:r>
          </a:p>
          <a:p>
            <a:pPr lvl="1"/>
            <a:r>
              <a:rPr lang="en-US" dirty="0" smtClean="0"/>
              <a:t>Remaining Prop 98 allocations cover prior year Prop 98 allocations, adjusted for growth and COLA</a:t>
            </a:r>
          </a:p>
          <a:p>
            <a:r>
              <a:rPr lang="en-US" dirty="0" smtClean="0"/>
              <a:t>If conditions are not met, then </a:t>
            </a:r>
            <a:r>
              <a:rPr lang="en-US" dirty="0"/>
              <a:t>“lost” </a:t>
            </a:r>
            <a:r>
              <a:rPr lang="en-US" dirty="0" smtClean="0"/>
              <a:t>funding </a:t>
            </a:r>
            <a:r>
              <a:rPr lang="en-US" dirty="0"/>
              <a:t>flows </a:t>
            </a:r>
            <a:r>
              <a:rPr lang="en-US" dirty="0" smtClean="0"/>
              <a:t>back into Prop 98</a:t>
            </a:r>
          </a:p>
          <a:p>
            <a:r>
              <a:rPr lang="en-US" dirty="0" smtClean="0"/>
              <a:t>Any transfers to the Prop 98 Reserve:</a:t>
            </a:r>
          </a:p>
          <a:p>
            <a:pPr lvl="1"/>
            <a:r>
              <a:rPr lang="en-US" dirty="0" smtClean="0"/>
              <a:t>Are deemed to be expenditures toward meeting the Prop 98 Guarantee</a:t>
            </a:r>
          </a:p>
          <a:p>
            <a:pPr lvl="1"/>
            <a:r>
              <a:rPr lang="en-US" dirty="0" smtClean="0"/>
              <a:t>That exceed 10% of full Guarantee, flow </a:t>
            </a:r>
            <a:r>
              <a:rPr lang="en-US" dirty="0"/>
              <a:t>back </a:t>
            </a:r>
            <a:r>
              <a:rPr lang="en-US" dirty="0" smtClean="0"/>
              <a:t>into </a:t>
            </a:r>
            <a:r>
              <a:rPr lang="en-US" dirty="0"/>
              <a:t>Prop 98 </a:t>
            </a:r>
            <a:endParaRPr lang="en-US" dirty="0" smtClean="0"/>
          </a:p>
          <a:p>
            <a:r>
              <a:rPr lang="en-US" dirty="0" smtClean="0"/>
              <a:t>The remainder of the Peak Revenue Transfer goes into the BSA until </a:t>
            </a:r>
            <a:r>
              <a:rPr lang="en-US" dirty="0"/>
              <a:t>it reaches 10% of GF revenues (if the BSA exceeds that </a:t>
            </a:r>
            <a:r>
              <a:rPr lang="en-US" dirty="0" smtClean="0"/>
              <a:t>10% cap</a:t>
            </a:r>
            <a:r>
              <a:rPr lang="en-US" dirty="0"/>
              <a:t>, these transfers are </a:t>
            </a:r>
            <a:r>
              <a:rPr lang="en-US" dirty="0" smtClean="0"/>
              <a:t>diverted to be spent </a:t>
            </a:r>
            <a:r>
              <a:rPr lang="en-US" dirty="0"/>
              <a:t>on state infrastructure)</a:t>
            </a:r>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3079991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pPr algn="ctr"/>
            <a:r>
              <a:rPr lang="en-US" dirty="0"/>
              <a:t>Transfers </a:t>
            </a:r>
            <a:r>
              <a:rPr lang="en-US" dirty="0" smtClean="0"/>
              <a:t>Into the Rainy </a:t>
            </a:r>
            <a:r>
              <a:rPr lang="en-US" dirty="0"/>
              <a:t>Day </a:t>
            </a:r>
            <a:r>
              <a:rPr lang="en-US" dirty="0" smtClean="0"/>
              <a:t>Fund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When the annual 1.5</a:t>
            </a:r>
            <a:r>
              <a:rPr lang="en-US" dirty="0"/>
              <a:t>% </a:t>
            </a:r>
            <a:r>
              <a:rPr lang="en-US" dirty="0" smtClean="0"/>
              <a:t>transfer is made, then:</a:t>
            </a:r>
            <a:endParaRPr lang="en-US" dirty="0"/>
          </a:p>
          <a:p>
            <a:r>
              <a:rPr lang="en-US" dirty="0"/>
              <a:t>Half goes to discharge state debt obligations </a:t>
            </a:r>
            <a:r>
              <a:rPr lang="en-US" dirty="0" smtClean="0"/>
              <a:t>(e.g., deferrals, budgetary loans, prior year mandate claims, unfunded pension liabilities) through </a:t>
            </a:r>
            <a:r>
              <a:rPr lang="en-US" dirty="0"/>
              <a:t>2029-30 </a:t>
            </a:r>
            <a:r>
              <a:rPr lang="en-US" dirty="0" smtClean="0"/>
              <a:t>and is optional thereafter</a:t>
            </a:r>
            <a:endParaRPr lang="en-US" dirty="0"/>
          </a:p>
          <a:p>
            <a:r>
              <a:rPr lang="en-US" dirty="0"/>
              <a:t>Half </a:t>
            </a:r>
            <a:r>
              <a:rPr lang="en-US" dirty="0" smtClean="0"/>
              <a:t>is transferred </a:t>
            </a:r>
            <a:r>
              <a:rPr lang="en-US" dirty="0"/>
              <a:t>to BSA until it reaches 10% of GF revenues (if the BSA exceeds that cap, these transfers are spent on state infrastructure)</a:t>
            </a:r>
          </a:p>
          <a:p>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24</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40302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1066800"/>
          </a:xfrm>
        </p:spPr>
        <p:txBody>
          <a:bodyPr/>
          <a:lstStyle/>
          <a:p>
            <a:pPr algn="ctr"/>
            <a:r>
              <a:rPr lang="en-US" dirty="0"/>
              <a:t>Transfers Out </a:t>
            </a:r>
            <a:r>
              <a:rPr lang="en-US" dirty="0" smtClean="0"/>
              <a:t>of the Rainy </a:t>
            </a:r>
            <a:r>
              <a:rPr lang="en-US" dirty="0"/>
              <a:t>Day </a:t>
            </a:r>
            <a:r>
              <a:rPr lang="en-US" dirty="0" smtClean="0"/>
              <a:t>Fund</a:t>
            </a:r>
            <a:endParaRPr lang="en-US" dirty="0"/>
          </a:p>
        </p:txBody>
      </p:sp>
      <p:sp>
        <p:nvSpPr>
          <p:cNvPr id="3" name="Content Placeholder 2"/>
          <p:cNvSpPr>
            <a:spLocks noGrp="1"/>
          </p:cNvSpPr>
          <p:nvPr>
            <p:ph idx="1"/>
          </p:nvPr>
        </p:nvSpPr>
        <p:spPr/>
        <p:txBody>
          <a:bodyPr>
            <a:normAutofit fontScale="92500" lnSpcReduction="20000"/>
          </a:bodyPr>
          <a:lstStyle/>
          <a:p>
            <a:r>
              <a:rPr lang="en-US" dirty="0"/>
              <a:t>Transfers must be made out of the Prop 98 Reserve in any year in which Prop 98 allocations are less than the prior year </a:t>
            </a:r>
            <a:r>
              <a:rPr lang="en-US" dirty="0" smtClean="0"/>
              <a:t>Guarantee, adjusted for growth and COLA</a:t>
            </a:r>
          </a:p>
          <a:p>
            <a:r>
              <a:rPr lang="en-US" dirty="0" smtClean="0"/>
              <a:t>Transfers, up to 50% of the balance, may be </a:t>
            </a:r>
            <a:r>
              <a:rPr lang="en-US" dirty="0"/>
              <a:t>made out of </a:t>
            </a:r>
            <a:r>
              <a:rPr lang="en-US" dirty="0" smtClean="0"/>
              <a:t>either part of the Rainy Day Fund, if a Budget Emergency is declared: </a:t>
            </a:r>
            <a:endParaRPr lang="en-US" dirty="0"/>
          </a:p>
          <a:p>
            <a:pPr lvl="1"/>
            <a:r>
              <a:rPr lang="en-US" dirty="0" smtClean="0"/>
              <a:t>If conditions </a:t>
            </a:r>
            <a:r>
              <a:rPr lang="en-US" dirty="0"/>
              <a:t>of disaster or extreme </a:t>
            </a:r>
            <a:r>
              <a:rPr lang="en-US" dirty="0" smtClean="0"/>
              <a:t>peril exist</a:t>
            </a:r>
            <a:endParaRPr lang="en-US" dirty="0"/>
          </a:p>
          <a:p>
            <a:pPr lvl="1"/>
            <a:r>
              <a:rPr lang="en-US" dirty="0" smtClean="0"/>
              <a:t>If </a:t>
            </a:r>
            <a:r>
              <a:rPr lang="en-US" dirty="0" smtClean="0"/>
              <a:t>General </a:t>
            </a:r>
            <a:r>
              <a:rPr lang="en-US" dirty="0"/>
              <a:t>Fund </a:t>
            </a:r>
            <a:r>
              <a:rPr lang="en-US" dirty="0" smtClean="0"/>
              <a:t>revenues are less than each of </a:t>
            </a:r>
            <a:r>
              <a:rPr lang="en-US" dirty="0"/>
              <a:t>the </a:t>
            </a:r>
            <a:r>
              <a:rPr lang="en-US" dirty="0" smtClean="0"/>
              <a:t>three </a:t>
            </a:r>
            <a:r>
              <a:rPr lang="en-US" dirty="0"/>
              <a:t>prior </a:t>
            </a:r>
            <a:r>
              <a:rPr lang="en-US" dirty="0" smtClean="0"/>
              <a:t>fiscal years</a:t>
            </a:r>
            <a:r>
              <a:rPr lang="en-US" dirty="0"/>
              <a:t>, </a:t>
            </a:r>
            <a:r>
              <a:rPr lang="en-US" dirty="0" smtClean="0"/>
              <a:t>adjusting for population growth</a:t>
            </a:r>
            <a:r>
              <a:rPr lang="en-US" dirty="0"/>
              <a:t> </a:t>
            </a:r>
            <a:r>
              <a:rPr lang="en-US" dirty="0" smtClean="0"/>
              <a:t>and COLA</a:t>
            </a:r>
            <a:endParaRPr lang="en-US" dirty="0"/>
          </a:p>
          <a:p>
            <a:pPr lvl="1"/>
            <a:endParaRPr lang="en-US" dirty="0" smtClean="0"/>
          </a:p>
          <a:p>
            <a:pPr lvl="1"/>
            <a:endParaRPr lang="en-US" dirty="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25</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471997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Local Budget Reserve Restrictions</a:t>
            </a:r>
            <a:endParaRPr lang="en-US" dirty="0"/>
          </a:p>
        </p:txBody>
      </p:sp>
      <p:sp>
        <p:nvSpPr>
          <p:cNvPr id="3" name="Content Placeholder 2"/>
          <p:cNvSpPr>
            <a:spLocks noGrp="1"/>
          </p:cNvSpPr>
          <p:nvPr>
            <p:ph idx="1"/>
          </p:nvPr>
        </p:nvSpPr>
        <p:spPr/>
        <p:txBody>
          <a:bodyPr>
            <a:normAutofit fontScale="77500" lnSpcReduction="20000"/>
          </a:bodyPr>
          <a:lstStyle/>
          <a:p>
            <a:r>
              <a:rPr lang="en-US" sz="3400" dirty="0" smtClean="0"/>
              <a:t>Transparency - Commencing with the adopted or revised 2015-16 budget each district with reserves in excess of the minimum level recommended by the SBE shall review and discuss in public hearing:</a:t>
            </a:r>
          </a:p>
          <a:p>
            <a:pPr lvl="1"/>
            <a:r>
              <a:rPr lang="en-US" dirty="0" smtClean="0"/>
              <a:t>The recommended minimum reserve</a:t>
            </a:r>
          </a:p>
          <a:p>
            <a:pPr lvl="1"/>
            <a:r>
              <a:rPr lang="en-US" dirty="0" smtClean="0"/>
              <a:t>The level of excess reserves identified in the budget</a:t>
            </a:r>
          </a:p>
          <a:p>
            <a:pPr lvl="1"/>
            <a:r>
              <a:rPr lang="en-US" dirty="0" smtClean="0"/>
              <a:t>A statement of reasons substantiating the excess reserves</a:t>
            </a:r>
          </a:p>
          <a:p>
            <a:r>
              <a:rPr lang="en-US" sz="3400" dirty="0" smtClean="0"/>
              <a:t>The Cap – In a year following a transfer into the Prop 98 Reserve, no district adopted or revised budget shall contain reserves in excess of:</a:t>
            </a:r>
          </a:p>
          <a:p>
            <a:pPr lvl="1"/>
            <a:r>
              <a:rPr lang="en-US" dirty="0" smtClean="0"/>
              <a:t>Three times </a:t>
            </a:r>
            <a:r>
              <a:rPr lang="en-US" dirty="0"/>
              <a:t>the recommended </a:t>
            </a:r>
            <a:r>
              <a:rPr lang="en-US" dirty="0" smtClean="0"/>
              <a:t>minimum in districts with ADA greater than 400,000</a:t>
            </a:r>
          </a:p>
          <a:p>
            <a:pPr lvl="1"/>
            <a:r>
              <a:rPr lang="en-US" dirty="0" smtClean="0"/>
              <a:t>Two times </a:t>
            </a:r>
            <a:r>
              <a:rPr lang="en-US" dirty="0"/>
              <a:t>the </a:t>
            </a:r>
            <a:r>
              <a:rPr lang="en-US" dirty="0" smtClean="0"/>
              <a:t>recommended </a:t>
            </a:r>
            <a:r>
              <a:rPr lang="en-US" dirty="0"/>
              <a:t>minimum in </a:t>
            </a:r>
            <a:r>
              <a:rPr lang="en-US" dirty="0" smtClean="0"/>
              <a:t>all other districts </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26</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393980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Local Budget Reserves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SBE minimum recommended reserves for FY 2014-15:</a:t>
            </a:r>
          </a:p>
          <a:p>
            <a:r>
              <a:rPr lang="en-US" sz="2800" dirty="0"/>
              <a:t>The greater of 5% or $64,000 for districts with 0 to 300 ADA</a:t>
            </a:r>
          </a:p>
          <a:p>
            <a:r>
              <a:rPr lang="en-US" sz="2800" dirty="0" smtClean="0"/>
              <a:t>The </a:t>
            </a:r>
            <a:r>
              <a:rPr lang="en-US" sz="2800" dirty="0"/>
              <a:t>greater of 4% or $64,000 for districts with 301 to 1,000 ADA</a:t>
            </a:r>
          </a:p>
          <a:p>
            <a:r>
              <a:rPr lang="en-US" sz="2800" dirty="0" smtClean="0"/>
              <a:t>3</a:t>
            </a:r>
            <a:r>
              <a:rPr lang="en-US" sz="2800" dirty="0"/>
              <a:t>% for districts with 1,001 to 30,000 ADA</a:t>
            </a:r>
          </a:p>
          <a:p>
            <a:r>
              <a:rPr lang="en-US" sz="2800" dirty="0" smtClean="0"/>
              <a:t>2</a:t>
            </a:r>
            <a:r>
              <a:rPr lang="en-US" sz="2800" dirty="0"/>
              <a:t>% for districts with 30,001 to 400,000 ADA</a:t>
            </a:r>
          </a:p>
          <a:p>
            <a:r>
              <a:rPr lang="en-US" sz="2800" dirty="0" smtClean="0"/>
              <a:t>1</a:t>
            </a:r>
            <a:r>
              <a:rPr lang="en-US" sz="2800" dirty="0"/>
              <a:t>% for districts with 400,001 and over ADA</a:t>
            </a:r>
          </a:p>
          <a:p>
            <a:pPr marL="0" indent="0">
              <a:buNone/>
            </a:pP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27</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164895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Local Budget Reserve Restrictions</a:t>
            </a:r>
          </a:p>
        </p:txBody>
      </p:sp>
      <p:sp>
        <p:nvSpPr>
          <p:cNvPr id="3" name="Content Placeholder 2"/>
          <p:cNvSpPr>
            <a:spLocks noGrp="1"/>
          </p:cNvSpPr>
          <p:nvPr>
            <p:ph idx="1"/>
          </p:nvPr>
        </p:nvSpPr>
        <p:spPr/>
        <p:txBody>
          <a:bodyPr>
            <a:normAutofit fontScale="70000" lnSpcReduction="20000"/>
          </a:bodyPr>
          <a:lstStyle/>
          <a:p>
            <a:r>
              <a:rPr lang="en-US" sz="3600" dirty="0" smtClean="0"/>
              <a:t>The County Superintendent may grant an exemption from the Cap for two consecutive years out of three under “extraordinary fiscal circumstances”, but the district must:</a:t>
            </a:r>
          </a:p>
          <a:p>
            <a:pPr lvl="1"/>
            <a:r>
              <a:rPr lang="en-US" sz="3100" dirty="0" smtClean="0"/>
              <a:t>Provide documentation that substantiates the circumstances</a:t>
            </a:r>
          </a:p>
          <a:p>
            <a:pPr lvl="1"/>
            <a:r>
              <a:rPr lang="en-US" sz="3100" dirty="0" smtClean="0"/>
              <a:t>Identify the funds associated with those circumstances</a:t>
            </a:r>
          </a:p>
          <a:p>
            <a:pPr lvl="1"/>
            <a:r>
              <a:rPr lang="en-US" sz="3100" dirty="0" smtClean="0"/>
              <a:t>Document that no other funds are available for that purpose</a:t>
            </a:r>
          </a:p>
          <a:p>
            <a:r>
              <a:rPr lang="en-US" sz="3600" dirty="0" smtClean="0"/>
              <a:t>When is the Cap triggered?</a:t>
            </a:r>
          </a:p>
          <a:p>
            <a:pPr lvl="1"/>
            <a:r>
              <a:rPr lang="en-US" sz="3100" dirty="0" smtClean="0"/>
              <a:t>Only if ACA 1 is approved by the voters</a:t>
            </a:r>
          </a:p>
          <a:p>
            <a:pPr lvl="1"/>
            <a:r>
              <a:rPr lang="en-US" sz="3100" dirty="0" smtClean="0"/>
              <a:t>Only after current Prop 98 Maintenance Factor is paid off</a:t>
            </a:r>
          </a:p>
          <a:p>
            <a:pPr lvl="1"/>
            <a:r>
              <a:rPr lang="en-US" sz="3100" dirty="0" smtClean="0"/>
              <a:t>Only in a Prop 98 Test 1 year</a:t>
            </a:r>
          </a:p>
          <a:p>
            <a:pPr lvl="1"/>
            <a:r>
              <a:rPr lang="en-US" sz="3100" dirty="0" smtClean="0"/>
              <a:t>Only if you do not have an exemption from your COE</a:t>
            </a:r>
          </a:p>
          <a:p>
            <a:r>
              <a:rPr lang="en-US" sz="3600" dirty="0" smtClean="0"/>
              <a:t>Make sure to read the fine print</a:t>
            </a:r>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28</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24827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CalSTRS</a:t>
            </a:r>
            <a:endParaRPr lang="en-US" dirty="0"/>
          </a:p>
        </p:txBody>
      </p:sp>
      <p:sp>
        <p:nvSpPr>
          <p:cNvPr id="3" name="Content Placeholder 2"/>
          <p:cNvSpPr>
            <a:spLocks noGrp="1"/>
          </p:cNvSpPr>
          <p:nvPr>
            <p:ph idx="1"/>
          </p:nvPr>
        </p:nvSpPr>
        <p:spPr/>
        <p:txBody>
          <a:bodyPr>
            <a:normAutofit fontScale="85000" lnSpcReduction="10000"/>
          </a:bodyPr>
          <a:lstStyle/>
          <a:p>
            <a:r>
              <a:rPr lang="en-US" dirty="0"/>
              <a:t>E</a:t>
            </a:r>
            <a:r>
              <a:rPr lang="en-US" dirty="0" smtClean="0"/>
              <a:t>liminates </a:t>
            </a:r>
            <a:r>
              <a:rPr lang="en-US" dirty="0"/>
              <a:t>the CalSTRS </a:t>
            </a:r>
            <a:r>
              <a:rPr lang="en-US" dirty="0" smtClean="0"/>
              <a:t>unfunded </a:t>
            </a:r>
            <a:r>
              <a:rPr lang="en-US" dirty="0"/>
              <a:t>liability ($</a:t>
            </a:r>
            <a:r>
              <a:rPr lang="en-US" dirty="0" smtClean="0"/>
              <a:t>74.4 billion*) over </a:t>
            </a:r>
            <a:r>
              <a:rPr lang="en-US" dirty="0"/>
              <a:t>the next 32 </a:t>
            </a:r>
            <a:r>
              <a:rPr lang="en-US" dirty="0" smtClean="0"/>
              <a:t>years</a:t>
            </a:r>
          </a:p>
          <a:p>
            <a:r>
              <a:rPr lang="en-US" dirty="0" smtClean="0"/>
              <a:t>Does so by increasing contributions from:</a:t>
            </a:r>
          </a:p>
          <a:p>
            <a:pPr lvl="1"/>
            <a:r>
              <a:rPr lang="en-US" dirty="0" smtClean="0"/>
              <a:t>The State (total $20 billion)</a:t>
            </a:r>
          </a:p>
          <a:p>
            <a:pPr lvl="1"/>
            <a:r>
              <a:rPr lang="en-US" dirty="0" smtClean="0"/>
              <a:t>CalSTRS school employees (total $8 billion)</a:t>
            </a:r>
          </a:p>
          <a:p>
            <a:pPr lvl="1"/>
            <a:r>
              <a:rPr lang="en-US" dirty="0" smtClean="0"/>
              <a:t>School employers (total $47 billion)</a:t>
            </a:r>
          </a:p>
          <a:p>
            <a:r>
              <a:rPr lang="en-US" dirty="0" smtClean="0"/>
              <a:t>The 1990 CalSTRS funding plan, and vested rights</a:t>
            </a:r>
          </a:p>
          <a:p>
            <a:r>
              <a:rPr lang="en-US" dirty="0" smtClean="0"/>
              <a:t>63% of funding burden on school employers</a:t>
            </a:r>
          </a:p>
          <a:p>
            <a:pPr lvl="1"/>
            <a:r>
              <a:rPr lang="en-US" dirty="0" smtClean="0"/>
              <a:t>Actual impact will differ across districts</a:t>
            </a:r>
          </a:p>
          <a:p>
            <a:pPr lvl="1"/>
            <a:r>
              <a:rPr lang="en-US" dirty="0"/>
              <a:t>No additional funding for this purpose (see LCFF)</a:t>
            </a:r>
          </a:p>
          <a:p>
            <a:pPr lvl="1"/>
            <a:endParaRPr lang="en-US" dirty="0" smtClean="0"/>
          </a:p>
          <a:p>
            <a:pPr lvl="1"/>
            <a:endParaRPr lang="en-US" dirty="0" smtClean="0"/>
          </a:p>
        </p:txBody>
      </p:sp>
      <p:sp>
        <p:nvSpPr>
          <p:cNvPr id="4" name="Slide Number Placeholder 3"/>
          <p:cNvSpPr>
            <a:spLocks noGrp="1"/>
          </p:cNvSpPr>
          <p:nvPr>
            <p:ph type="sldNum" sz="quarter" idx="4"/>
          </p:nvPr>
        </p:nvSpPr>
        <p:spPr/>
        <p:txBody>
          <a:bodyPr/>
          <a:lstStyle/>
          <a:p>
            <a:fld id="{CDF146C8-CD55-4469-856A-728B45DB25DE}" type="slidenum">
              <a:rPr lang="en-US" smtClean="0"/>
              <a:pPr/>
              <a:t>29</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237474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Themes and Thoughts</a:t>
            </a:r>
            <a:endParaRPr lang="en-US" dirty="0"/>
          </a:p>
        </p:txBody>
      </p:sp>
      <p:sp>
        <p:nvSpPr>
          <p:cNvPr id="3" name="Content Placeholder 2"/>
          <p:cNvSpPr>
            <a:spLocks noGrp="1"/>
          </p:cNvSpPr>
          <p:nvPr>
            <p:ph idx="1"/>
          </p:nvPr>
        </p:nvSpPr>
        <p:spPr/>
        <p:txBody>
          <a:bodyPr>
            <a:normAutofit/>
          </a:bodyPr>
          <a:lstStyle/>
          <a:p>
            <a:r>
              <a:rPr lang="en-US" sz="2800" dirty="0" smtClean="0"/>
              <a:t>Revenue debate determined everything</a:t>
            </a:r>
          </a:p>
          <a:p>
            <a:r>
              <a:rPr lang="en-US" sz="2800" dirty="0" smtClean="0"/>
              <a:t>Governor gives up very little…again</a:t>
            </a:r>
          </a:p>
          <a:p>
            <a:r>
              <a:rPr lang="en-US" sz="2800" dirty="0" smtClean="0"/>
              <a:t>Triggers return…upside rather than downside</a:t>
            </a:r>
          </a:p>
          <a:p>
            <a:r>
              <a:rPr lang="en-US" sz="2800" dirty="0" smtClean="0"/>
              <a:t>Last minute developments result in most important issues for K-12 </a:t>
            </a:r>
            <a:r>
              <a:rPr lang="en-US" sz="2000" dirty="0" smtClean="0"/>
              <a:t>(STRS &amp; Reserve Issues)</a:t>
            </a:r>
            <a:endParaRPr lang="en-US" sz="2800" dirty="0" smtClean="0"/>
          </a:p>
          <a:p>
            <a:r>
              <a:rPr lang="en-US" sz="2800" dirty="0" smtClean="0"/>
              <a:t>Spending each new K-12 dollar for multiple purposes</a:t>
            </a:r>
          </a:p>
          <a:p>
            <a:r>
              <a:rPr lang="en-US" sz="2800" dirty="0" smtClean="0"/>
              <a:t>Key issues acknowledged for January proposal</a:t>
            </a:r>
          </a:p>
          <a:p>
            <a:endParaRPr lang="en-US" sz="2800" dirty="0" smtClean="0"/>
          </a:p>
        </p:txBody>
      </p:sp>
      <p:sp>
        <p:nvSpPr>
          <p:cNvPr id="4" name="Slide Number Placeholder 3"/>
          <p:cNvSpPr>
            <a:spLocks noGrp="1"/>
          </p:cNvSpPr>
          <p:nvPr>
            <p:ph type="sldNum" sz="quarter" idx="4"/>
          </p:nvPr>
        </p:nvSpPr>
        <p:spPr/>
        <p:txBody>
          <a:bodyPr/>
          <a:lstStyle/>
          <a:p>
            <a:fld id="{CDF146C8-CD55-4469-856A-728B45DB25DE}" type="slidenum">
              <a:rPr lang="en-US" smtClean="0"/>
              <a:pPr/>
              <a:t>3</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1419538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Governor’s CalSTRS Proposal</a:t>
            </a:r>
            <a:br>
              <a:rPr lang="en-US" dirty="0" smtClean="0"/>
            </a:br>
            <a:r>
              <a:rPr lang="en-US" sz="2700" dirty="0" smtClean="0"/>
              <a:t>Future Changes in Contribution Rates</a:t>
            </a:r>
            <a:endParaRPr lang="en-US" sz="2700"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30</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graphicFrame>
        <p:nvGraphicFramePr>
          <p:cNvPr id="6" name="Chart 5"/>
          <p:cNvGraphicFramePr>
            <a:graphicFrameLocks/>
          </p:cNvGraphicFramePr>
          <p:nvPr>
            <p:extLst>
              <p:ext uri="{D42A27DB-BD31-4B8C-83A1-F6EECF244321}">
                <p14:modId xmlns:p14="http://schemas.microsoft.com/office/powerpoint/2010/main" val="2207405480"/>
              </p:ext>
            </p:extLst>
          </p:nvPr>
        </p:nvGraphicFramePr>
        <p:xfrm>
          <a:off x="0" y="2057400"/>
          <a:ext cx="9144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1783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STRS: State and Employer Contributions</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31</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66498894"/>
              </p:ext>
            </p:extLst>
          </p:nvPr>
        </p:nvGraphicFramePr>
        <p:xfrm>
          <a:off x="228600" y="2057400"/>
          <a:ext cx="8731001" cy="2088071"/>
        </p:xfrm>
        <a:graphic>
          <a:graphicData uri="http://schemas.openxmlformats.org/drawingml/2006/table">
            <a:tbl>
              <a:tblPr firstRow="1" bandRow="1">
                <a:tableStyleId>{2D5ABB26-0587-4C30-8999-92F81FD0307C}</a:tableStyleId>
              </a:tblPr>
              <a:tblGrid>
                <a:gridCol w="2193449"/>
                <a:gridCol w="948044"/>
                <a:gridCol w="932180"/>
                <a:gridCol w="932180"/>
                <a:gridCol w="932180"/>
                <a:gridCol w="932180"/>
                <a:gridCol w="932180"/>
                <a:gridCol w="928608"/>
              </a:tblGrid>
              <a:tr h="344831">
                <a:tc gridSpan="8">
                  <a:txBody>
                    <a:bodyPr/>
                    <a:lstStyle/>
                    <a:p>
                      <a:r>
                        <a:rPr lang="en-US" sz="1800" b="1" baseline="0" dirty="0" smtClean="0">
                          <a:latin typeface="Helvetica"/>
                          <a:cs typeface="Helvetica"/>
                        </a:rPr>
                        <a:t>State</a:t>
                      </a:r>
                      <a:r>
                        <a:rPr lang="en-US" sz="1800" b="1" dirty="0" smtClean="0">
                          <a:latin typeface="Helvetica"/>
                          <a:cs typeface="Helvetica"/>
                        </a:rPr>
                        <a:t> </a:t>
                      </a:r>
                      <a:r>
                        <a:rPr lang="en-US" sz="1800" b="1" baseline="0" dirty="0" smtClean="0">
                          <a:latin typeface="Helvetica"/>
                          <a:cs typeface="Helvetica"/>
                        </a:rPr>
                        <a:t>Contributions</a:t>
                      </a:r>
                      <a:endParaRPr lang="en-US" sz="1800" b="1" dirty="0">
                        <a:latin typeface="Helvetica"/>
                        <a:cs typeface="Helvetica"/>
                      </a:endParaRPr>
                    </a:p>
                  </a:txBody>
                  <a:tcPr>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73534">
                <a:tc gridSpan="8">
                  <a:txBody>
                    <a:bodyPr/>
                    <a:lstStyle/>
                    <a:p>
                      <a:r>
                        <a:rPr lang="en-US" sz="1200" i="1" dirty="0" smtClean="0">
                          <a:latin typeface="Helvetica"/>
                          <a:cs typeface="Helvetica"/>
                        </a:rPr>
                        <a:t>(Dollars in Millions)</a:t>
                      </a:r>
                      <a:endParaRPr lang="en-US" sz="1200" i="1" dirty="0">
                        <a:latin typeface="Helvetica"/>
                        <a:cs typeface="Helvetica"/>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r>
              <a:tr h="316095">
                <a:tc>
                  <a:txBody>
                    <a:bodyPr/>
                    <a:lstStyle/>
                    <a:p>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2014-15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2015-16</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2016-17</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2017-18</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2018-19</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2019-20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2020-21</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095">
                <a:tc>
                  <a:txBody>
                    <a:bodyPr/>
                    <a:lstStyle/>
                    <a:p>
                      <a:r>
                        <a:rPr lang="en-US" sz="1600" dirty="0" smtClean="0">
                          <a:latin typeface="Helvetica"/>
                          <a:cs typeface="Helvetica"/>
                        </a:rPr>
                        <a:t>Current Law Rate</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3.29%</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3.52%</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3.52%</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3.52%</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3.52%</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3.52%</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3.52%</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r>
              <a:tr h="316095">
                <a:tc>
                  <a:txBody>
                    <a:bodyPr/>
                    <a:lstStyle/>
                    <a:p>
                      <a:r>
                        <a:rPr lang="en-US" sz="1600" dirty="0" smtClean="0">
                          <a:latin typeface="Helvetica"/>
                          <a:cs typeface="Helvetica"/>
                        </a:rPr>
                        <a:t>Proposed Increase</a:t>
                      </a:r>
                      <a:endParaRPr lang="en-US" sz="1600" dirty="0">
                        <a:latin typeface="Helvetica"/>
                        <a:cs typeface="Helvetica"/>
                      </a:endParaRPr>
                    </a:p>
                  </a:txBody>
                  <a:tcPr/>
                </a:tc>
                <a:tc>
                  <a:txBody>
                    <a:bodyPr/>
                    <a:lstStyle/>
                    <a:p>
                      <a:pPr algn="r"/>
                      <a:r>
                        <a:rPr lang="en-US" sz="1600" dirty="0" smtClean="0">
                          <a:latin typeface="Helvetica"/>
                          <a:cs typeface="Helvetica"/>
                        </a:rPr>
                        <a:t>0.16</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1.37</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2.81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2.81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2.81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2.81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2.81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r>
              <a:tr h="442151">
                <a:tc>
                  <a:txBody>
                    <a:bodyPr/>
                    <a:lstStyle/>
                    <a:p>
                      <a:r>
                        <a:rPr lang="en-US" sz="1600" b="1" dirty="0" smtClean="0">
                          <a:latin typeface="Helvetica"/>
                          <a:cs typeface="Helvetica"/>
                        </a:rPr>
                        <a:t>New Rate</a:t>
                      </a:r>
                      <a:endParaRPr lang="en-US" sz="1600" b="1" dirty="0">
                        <a:latin typeface="Helvetica"/>
                        <a:cs typeface="Helvetica"/>
                      </a:endParaRPr>
                    </a:p>
                  </a:txBody>
                  <a:tcPr/>
                </a:tc>
                <a:tc>
                  <a:txBody>
                    <a:bodyPr/>
                    <a:lstStyle/>
                    <a:p>
                      <a:pPr algn="r"/>
                      <a:r>
                        <a:rPr lang="en-US" sz="1600" b="1" dirty="0" smtClean="0">
                          <a:latin typeface="Helvetica"/>
                          <a:cs typeface="Helvetica"/>
                        </a:rPr>
                        <a:t>3.45%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4.89%</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6.33%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6.33%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6.33%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6.33%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6.33%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8396253"/>
              </p:ext>
            </p:extLst>
          </p:nvPr>
        </p:nvGraphicFramePr>
        <p:xfrm>
          <a:off x="152400" y="4343400"/>
          <a:ext cx="8715137" cy="2051992"/>
        </p:xfrm>
        <a:graphic>
          <a:graphicData uri="http://schemas.openxmlformats.org/drawingml/2006/table">
            <a:tbl>
              <a:tblPr firstRow="1" bandRow="1">
                <a:tableStyleId>{2D5ABB26-0587-4C30-8999-92F81FD0307C}</a:tableStyleId>
              </a:tblPr>
              <a:tblGrid>
                <a:gridCol w="2193449"/>
                <a:gridCol w="932180"/>
                <a:gridCol w="932180"/>
                <a:gridCol w="932180"/>
                <a:gridCol w="932180"/>
                <a:gridCol w="932180"/>
                <a:gridCol w="932180"/>
                <a:gridCol w="928608"/>
              </a:tblGrid>
              <a:tr h="287102">
                <a:tc gridSpan="8">
                  <a:txBody>
                    <a:bodyPr/>
                    <a:lstStyle/>
                    <a:p>
                      <a:r>
                        <a:rPr lang="en-US" b="1" dirty="0" smtClean="0">
                          <a:latin typeface="Helvetica"/>
                          <a:cs typeface="Helvetica"/>
                        </a:rPr>
                        <a:t>School</a:t>
                      </a:r>
                      <a:r>
                        <a:rPr lang="en-US" b="1" baseline="0" dirty="0" smtClean="0">
                          <a:latin typeface="Helvetica"/>
                          <a:cs typeface="Helvetica"/>
                        </a:rPr>
                        <a:t> Employer</a:t>
                      </a:r>
                      <a:r>
                        <a:rPr lang="en-US" b="1" dirty="0" smtClean="0">
                          <a:latin typeface="Helvetica"/>
                          <a:cs typeface="Helvetica"/>
                        </a:rPr>
                        <a:t> </a:t>
                      </a:r>
                      <a:r>
                        <a:rPr lang="en-US" b="1" baseline="0" dirty="0" smtClean="0">
                          <a:latin typeface="Helvetica"/>
                          <a:cs typeface="Helvetica"/>
                        </a:rPr>
                        <a:t>Contributions</a:t>
                      </a:r>
                      <a:endParaRPr lang="en-US" b="1" dirty="0">
                        <a:latin typeface="Helvetica"/>
                        <a:cs typeface="Helvetica"/>
                      </a:endParaRPr>
                    </a:p>
                  </a:txBody>
                  <a:tcPr>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7102">
                <a:tc gridSpan="8">
                  <a:txBody>
                    <a:bodyPr/>
                    <a:lstStyle/>
                    <a:p>
                      <a:r>
                        <a:rPr lang="en-US" sz="1200" i="1" dirty="0" smtClean="0">
                          <a:latin typeface="Helvetica"/>
                          <a:cs typeface="Helvetica"/>
                        </a:rPr>
                        <a:t>(Dollars in Millions)</a:t>
                      </a:r>
                      <a:endParaRPr lang="en-US" sz="1200" i="1" dirty="0">
                        <a:latin typeface="Helvetica"/>
                        <a:cs typeface="Helvetica"/>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r>
              <a:tr h="287102">
                <a:tc>
                  <a:txBody>
                    <a:bodyPr/>
                    <a:lstStyle/>
                    <a:p>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2014-15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2015-16</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2016-17</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2017-18</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2018-19</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2019-20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2020-21</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02">
                <a:tc>
                  <a:txBody>
                    <a:bodyPr/>
                    <a:lstStyle/>
                    <a:p>
                      <a:r>
                        <a:rPr lang="en-US" sz="1600" dirty="0" smtClean="0">
                          <a:latin typeface="Helvetica"/>
                          <a:cs typeface="Helvetica"/>
                        </a:rPr>
                        <a:t>Current Law Rate</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8.25%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r>
              <a:tr h="287102">
                <a:tc>
                  <a:txBody>
                    <a:bodyPr/>
                    <a:lstStyle/>
                    <a:p>
                      <a:r>
                        <a:rPr lang="en-US" sz="1600" dirty="0" smtClean="0">
                          <a:latin typeface="Helvetica"/>
                          <a:cs typeface="Helvetica"/>
                        </a:rPr>
                        <a:t>Proposed Increase</a:t>
                      </a:r>
                      <a:endParaRPr lang="en-US" sz="1600" dirty="0">
                        <a:latin typeface="Helvetica"/>
                        <a:cs typeface="Helvetica"/>
                      </a:endParaRPr>
                    </a:p>
                  </a:txBody>
                  <a:tcPr/>
                </a:tc>
                <a:tc>
                  <a:txBody>
                    <a:bodyPr/>
                    <a:lstStyle/>
                    <a:p>
                      <a:pPr algn="r"/>
                      <a:r>
                        <a:rPr lang="en-US" sz="1600" dirty="0" smtClean="0">
                          <a:latin typeface="Helvetica"/>
                          <a:cs typeface="Helvetica"/>
                        </a:rPr>
                        <a:t>.63%</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2.48</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4.33</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6.18</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8.03</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9.88</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10.85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r>
              <a:tr h="393290">
                <a:tc>
                  <a:txBody>
                    <a:bodyPr/>
                    <a:lstStyle/>
                    <a:p>
                      <a:r>
                        <a:rPr lang="en-US" sz="1600" b="1" dirty="0" smtClean="0">
                          <a:latin typeface="Helvetica"/>
                          <a:cs typeface="Helvetica"/>
                        </a:rPr>
                        <a:t>New Rate</a:t>
                      </a:r>
                      <a:endParaRPr lang="en-US" sz="1600" b="1" dirty="0">
                        <a:latin typeface="Helvetica"/>
                        <a:cs typeface="Helvetica"/>
                      </a:endParaRPr>
                    </a:p>
                  </a:txBody>
                  <a:tcPr>
                    <a:lnB>
                      <a:noFill/>
                    </a:lnB>
                  </a:tcPr>
                </a:tc>
                <a:tc>
                  <a:txBody>
                    <a:bodyPr/>
                    <a:lstStyle/>
                    <a:p>
                      <a:pPr algn="r"/>
                      <a:r>
                        <a:rPr lang="en-US" sz="1600" b="1" dirty="0" smtClean="0">
                          <a:latin typeface="Helvetica"/>
                          <a:cs typeface="Helvetica"/>
                        </a:rPr>
                        <a:t>8.88%</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c>
                  <a:txBody>
                    <a:bodyPr/>
                    <a:lstStyle/>
                    <a:p>
                      <a:pPr algn="r"/>
                      <a:r>
                        <a:rPr lang="en-US" sz="1600" b="1" dirty="0" smtClean="0">
                          <a:latin typeface="Helvetica"/>
                          <a:cs typeface="Helvetica"/>
                        </a:rPr>
                        <a:t>10.73%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c>
                  <a:txBody>
                    <a:bodyPr/>
                    <a:lstStyle/>
                    <a:p>
                      <a:pPr algn="r"/>
                      <a:r>
                        <a:rPr lang="en-US" sz="1600" b="1" dirty="0" smtClean="0">
                          <a:latin typeface="Helvetica"/>
                          <a:cs typeface="Helvetica"/>
                        </a:rPr>
                        <a:t>12.58%</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c>
                  <a:txBody>
                    <a:bodyPr/>
                    <a:lstStyle/>
                    <a:p>
                      <a:pPr algn="r"/>
                      <a:r>
                        <a:rPr lang="en-US" sz="1600" b="1" dirty="0" smtClean="0">
                          <a:latin typeface="Helvetica"/>
                          <a:cs typeface="Helvetica"/>
                        </a:rPr>
                        <a:t>14.43%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c>
                  <a:txBody>
                    <a:bodyPr/>
                    <a:lstStyle/>
                    <a:p>
                      <a:pPr algn="r"/>
                      <a:r>
                        <a:rPr lang="en-US" sz="1600" b="1" dirty="0" smtClean="0">
                          <a:latin typeface="Helvetica"/>
                          <a:cs typeface="Helvetica"/>
                        </a:rPr>
                        <a:t>16.28%</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c>
                  <a:txBody>
                    <a:bodyPr/>
                    <a:lstStyle/>
                    <a:p>
                      <a:pPr algn="r"/>
                      <a:r>
                        <a:rPr lang="en-US" sz="1600" b="1" dirty="0" smtClean="0">
                          <a:latin typeface="Helvetica"/>
                          <a:cs typeface="Helvetica"/>
                        </a:rPr>
                        <a:t>18.13%</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c>
                  <a:txBody>
                    <a:bodyPr/>
                    <a:lstStyle/>
                    <a:p>
                      <a:pPr algn="r"/>
                      <a:r>
                        <a:rPr lang="en-US" sz="1600" b="1" dirty="0" smtClean="0">
                          <a:latin typeface="Helvetica"/>
                          <a:cs typeface="Helvetica"/>
                        </a:rPr>
                        <a:t>19.1%</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63279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STRS: Employee Contribution</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32</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8337082"/>
              </p:ext>
            </p:extLst>
          </p:nvPr>
        </p:nvGraphicFramePr>
        <p:xfrm>
          <a:off x="228600" y="1828801"/>
          <a:ext cx="8715137" cy="2297666"/>
        </p:xfrm>
        <a:graphic>
          <a:graphicData uri="http://schemas.openxmlformats.org/drawingml/2006/table">
            <a:tbl>
              <a:tblPr firstRow="1" bandRow="1">
                <a:tableStyleId>{2D5ABB26-0587-4C30-8999-92F81FD0307C}</a:tableStyleId>
              </a:tblPr>
              <a:tblGrid>
                <a:gridCol w="2193449"/>
                <a:gridCol w="932180"/>
                <a:gridCol w="932180"/>
                <a:gridCol w="932180"/>
                <a:gridCol w="932180"/>
                <a:gridCol w="932180"/>
                <a:gridCol w="932180"/>
                <a:gridCol w="928608"/>
              </a:tblGrid>
              <a:tr h="538279">
                <a:tc gridSpan="8">
                  <a:txBody>
                    <a:bodyPr/>
                    <a:lstStyle/>
                    <a:p>
                      <a:pPr algn="l"/>
                      <a:r>
                        <a:rPr lang="en-US" sz="1800" b="1" i="0" baseline="0" dirty="0" smtClean="0">
                          <a:latin typeface="Helvetica"/>
                          <a:cs typeface="Helvetica"/>
                        </a:rPr>
                        <a:t>Employees Hired Prior to January 1, 2013</a:t>
                      </a:r>
                      <a:endParaRPr lang="en-US" sz="1800" b="1" i="0" dirty="0">
                        <a:latin typeface="Helvetica"/>
                        <a:cs typeface="Helvetica"/>
                      </a:endParaRPr>
                    </a:p>
                  </a:txBody>
                  <a:tcPr anchor="ctr">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8005">
                <a:tc gridSpan="8">
                  <a:txBody>
                    <a:bodyPr/>
                    <a:lstStyle/>
                    <a:p>
                      <a:r>
                        <a:rPr lang="en-US" sz="1200" i="1" dirty="0" smtClean="0">
                          <a:latin typeface="Helvetica"/>
                          <a:cs typeface="Helvetica"/>
                        </a:rPr>
                        <a:t>(Dollars in Millions)</a:t>
                      </a:r>
                      <a:endParaRPr lang="en-US" sz="1200" i="1" dirty="0">
                        <a:latin typeface="Helvetica"/>
                        <a:cs typeface="Helvetica"/>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r>
              <a:tr h="305991">
                <a:tc>
                  <a:txBody>
                    <a:bodyPr/>
                    <a:lstStyle/>
                    <a:p>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2014-15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2015-16</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2016-17</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2017-18</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2018-19</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2019-20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2020-21</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91">
                <a:tc>
                  <a:txBody>
                    <a:bodyPr/>
                    <a:lstStyle/>
                    <a:p>
                      <a:r>
                        <a:rPr lang="en-US" sz="1600" dirty="0" smtClean="0">
                          <a:latin typeface="Helvetica"/>
                          <a:cs typeface="Helvetica"/>
                        </a:rPr>
                        <a:t>Current Law Rate</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r>
              <a:tr h="305991">
                <a:tc>
                  <a:txBody>
                    <a:bodyPr/>
                    <a:lstStyle/>
                    <a:p>
                      <a:r>
                        <a:rPr lang="en-US" sz="1600" dirty="0" smtClean="0">
                          <a:latin typeface="Helvetica"/>
                          <a:cs typeface="Helvetica"/>
                        </a:rPr>
                        <a:t>Proposed Increase</a:t>
                      </a:r>
                      <a:endParaRPr lang="en-US" sz="1600" dirty="0">
                        <a:latin typeface="Helvetica"/>
                        <a:cs typeface="Helvetica"/>
                      </a:endParaRPr>
                    </a:p>
                  </a:txBody>
                  <a:tcPr/>
                </a:tc>
                <a:tc>
                  <a:txBody>
                    <a:bodyPr/>
                    <a:lstStyle/>
                    <a:p>
                      <a:pPr algn="r"/>
                      <a:r>
                        <a:rPr lang="en-US" sz="1600" dirty="0" smtClean="0">
                          <a:latin typeface="Helvetica"/>
                          <a:cs typeface="Helvetica"/>
                        </a:rPr>
                        <a:t>0.15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1.2</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2.25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2.25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2.25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2.25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2.25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r>
              <a:tr h="465542">
                <a:tc>
                  <a:txBody>
                    <a:bodyPr/>
                    <a:lstStyle/>
                    <a:p>
                      <a:r>
                        <a:rPr lang="en-US" sz="1600" b="1" dirty="0" smtClean="0">
                          <a:latin typeface="Helvetica"/>
                          <a:cs typeface="Helvetica"/>
                        </a:rPr>
                        <a:t>New Rate</a:t>
                      </a:r>
                      <a:endParaRPr lang="en-US" sz="1600" b="1" dirty="0">
                        <a:latin typeface="Helvetica"/>
                        <a:cs typeface="Helvetica"/>
                      </a:endParaRPr>
                    </a:p>
                  </a:txBody>
                  <a:tcPr/>
                </a:tc>
                <a:tc>
                  <a:txBody>
                    <a:bodyPr/>
                    <a:lstStyle/>
                    <a:p>
                      <a:pPr algn="r"/>
                      <a:r>
                        <a:rPr lang="en-US" sz="1600" b="1" dirty="0" smtClean="0">
                          <a:latin typeface="Helvetica"/>
                          <a:cs typeface="Helvetica"/>
                        </a:rPr>
                        <a:t>8.15%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9.20%</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10.25%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10.25%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10.25%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10.25%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10.25%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3852323"/>
              </p:ext>
            </p:extLst>
          </p:nvPr>
        </p:nvGraphicFramePr>
        <p:xfrm>
          <a:off x="180834" y="4267201"/>
          <a:ext cx="8715137" cy="2193994"/>
        </p:xfrm>
        <a:graphic>
          <a:graphicData uri="http://schemas.openxmlformats.org/drawingml/2006/table">
            <a:tbl>
              <a:tblPr firstRow="1" bandRow="1">
                <a:tableStyleId>{2D5ABB26-0587-4C30-8999-92F81FD0307C}</a:tableStyleId>
              </a:tblPr>
              <a:tblGrid>
                <a:gridCol w="2193449"/>
                <a:gridCol w="932180"/>
                <a:gridCol w="932180"/>
                <a:gridCol w="932180"/>
                <a:gridCol w="932180"/>
                <a:gridCol w="932180"/>
                <a:gridCol w="932180"/>
                <a:gridCol w="928608"/>
              </a:tblGrid>
              <a:tr h="471898">
                <a:tc gridSpan="8">
                  <a:txBody>
                    <a:bodyPr/>
                    <a:lstStyle/>
                    <a:p>
                      <a:r>
                        <a:rPr lang="en-US" sz="1800" b="1" i="0" baseline="0" dirty="0" smtClean="0">
                          <a:latin typeface="Helvetica"/>
                          <a:cs typeface="Helvetica"/>
                        </a:rPr>
                        <a:t>Employees Hired On/After January 1, 2013</a:t>
                      </a:r>
                      <a:endParaRPr lang="en-US" sz="1800" b="1" i="0" dirty="0">
                        <a:latin typeface="Helvetica"/>
                        <a:cs typeface="Helvetica"/>
                      </a:endParaRPr>
                    </a:p>
                  </a:txBody>
                  <a:tcPr anchor="ctr">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73402">
                <a:tc gridSpan="8">
                  <a:txBody>
                    <a:bodyPr/>
                    <a:lstStyle/>
                    <a:p>
                      <a:r>
                        <a:rPr lang="en-US" sz="1200" i="1" dirty="0" smtClean="0">
                          <a:latin typeface="Helvetica"/>
                          <a:cs typeface="Helvetica"/>
                        </a:rPr>
                        <a:t>(Dollars in Millions)</a:t>
                      </a:r>
                      <a:endParaRPr lang="en-US" sz="1200" i="1" dirty="0">
                        <a:latin typeface="Helvetica"/>
                        <a:cs typeface="Helvetica"/>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c hMerge="1">
                  <a:txBody>
                    <a:bodyPr/>
                    <a:lstStyle/>
                    <a:p>
                      <a:pPr algn="r"/>
                      <a:endParaRPr lang="en-US" sz="1200" dirty="0"/>
                    </a:p>
                  </a:txBody>
                  <a:tcPr/>
                </a:tc>
              </a:tr>
              <a:tr h="315455">
                <a:tc>
                  <a:txBody>
                    <a:bodyPr/>
                    <a:lstStyle/>
                    <a:p>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2014-15</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2015-16</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2016-17</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2017-18</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2018-19</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2019-20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2020-21</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55">
                <a:tc>
                  <a:txBody>
                    <a:bodyPr/>
                    <a:lstStyle/>
                    <a:p>
                      <a:r>
                        <a:rPr lang="en-US" sz="1600" dirty="0" smtClean="0">
                          <a:latin typeface="Helvetica"/>
                          <a:cs typeface="Helvetica"/>
                        </a:rPr>
                        <a:t>Current Law Rate</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dirty="0" smtClean="0">
                          <a:latin typeface="Helvetica"/>
                          <a:cs typeface="Helvetica"/>
                        </a:rPr>
                        <a:t>8.00%</a:t>
                      </a:r>
                      <a:endParaRPr lang="en-US" sz="1600" dirty="0">
                        <a:latin typeface="Helvetica"/>
                        <a:cs typeface="Helvetica"/>
                      </a:endParaRPr>
                    </a:p>
                  </a:txBody>
                  <a:tcPr>
                    <a:lnT w="12700" cap="flat" cmpd="sng" algn="ctr">
                      <a:solidFill>
                        <a:srgbClr val="000000"/>
                      </a:solidFill>
                      <a:prstDash val="solid"/>
                      <a:round/>
                      <a:headEnd type="none" w="med" len="med"/>
                      <a:tailEnd type="none" w="med" len="med"/>
                    </a:lnT>
                  </a:tcPr>
                </a:tc>
              </a:tr>
              <a:tr h="315455">
                <a:tc>
                  <a:txBody>
                    <a:bodyPr/>
                    <a:lstStyle/>
                    <a:p>
                      <a:r>
                        <a:rPr lang="en-US" sz="1600" dirty="0" smtClean="0">
                          <a:latin typeface="Helvetica"/>
                          <a:cs typeface="Helvetica"/>
                        </a:rPr>
                        <a:t>Proposed Increase</a:t>
                      </a:r>
                      <a:endParaRPr lang="en-US" sz="1600" dirty="0">
                        <a:latin typeface="Helvetica"/>
                        <a:cs typeface="Helvetica"/>
                      </a:endParaRPr>
                    </a:p>
                  </a:txBody>
                  <a:tcPr/>
                </a:tc>
                <a:tc>
                  <a:txBody>
                    <a:bodyPr/>
                    <a:lstStyle/>
                    <a:p>
                      <a:pPr algn="r"/>
                      <a:r>
                        <a:rPr lang="en-US" sz="1600" dirty="0" smtClean="0">
                          <a:latin typeface="Helvetica"/>
                          <a:cs typeface="Helvetica"/>
                        </a:rPr>
                        <a:t>0.15</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0.56</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1.21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1.21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1.21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1.21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600" dirty="0" smtClean="0">
                          <a:latin typeface="Helvetica"/>
                          <a:cs typeface="Helvetica"/>
                        </a:rPr>
                        <a:t>1.21</a:t>
                      </a:r>
                      <a:endParaRPr lang="en-US" sz="1600" dirty="0">
                        <a:latin typeface="Helvetica"/>
                        <a:cs typeface="Helvetica"/>
                      </a:endParaRPr>
                    </a:p>
                  </a:txBody>
                  <a:tcPr>
                    <a:lnB w="12700" cap="flat" cmpd="sng" algn="ctr">
                      <a:solidFill>
                        <a:srgbClr val="000000"/>
                      </a:solidFill>
                      <a:prstDash val="solid"/>
                      <a:round/>
                      <a:headEnd type="none" w="med" len="med"/>
                      <a:tailEnd type="none" w="med" len="med"/>
                    </a:lnB>
                  </a:tcPr>
                </a:tc>
              </a:tr>
              <a:tr h="441936">
                <a:tc>
                  <a:txBody>
                    <a:bodyPr/>
                    <a:lstStyle/>
                    <a:p>
                      <a:r>
                        <a:rPr lang="en-US" sz="1600" b="1" dirty="0" smtClean="0">
                          <a:latin typeface="Helvetica"/>
                          <a:cs typeface="Helvetica"/>
                        </a:rPr>
                        <a:t>New Rate</a:t>
                      </a:r>
                      <a:endParaRPr lang="en-US" sz="1600" b="1" dirty="0">
                        <a:latin typeface="Helvetica"/>
                        <a:cs typeface="Helvetica"/>
                      </a:endParaRPr>
                    </a:p>
                  </a:txBody>
                  <a:tcPr/>
                </a:tc>
                <a:tc>
                  <a:txBody>
                    <a:bodyPr/>
                    <a:lstStyle/>
                    <a:p>
                      <a:pPr algn="r"/>
                      <a:r>
                        <a:rPr lang="en-US" sz="1600" b="1" dirty="0" smtClean="0">
                          <a:latin typeface="Helvetica"/>
                          <a:cs typeface="Helvetica"/>
                        </a:rPr>
                        <a:t>8.15%</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8.56%</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9.21%</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9.21%</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9.21%</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9.21%</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600" b="1" dirty="0" smtClean="0">
                          <a:latin typeface="Helvetica"/>
                          <a:cs typeface="Helvetica"/>
                        </a:rPr>
                        <a:t>9.21%</a:t>
                      </a:r>
                      <a:endParaRPr lang="en-US" sz="1600" b="1" dirty="0">
                        <a:latin typeface="Helvetica"/>
                        <a:cs typeface="Helvetica"/>
                      </a:endParaRPr>
                    </a:p>
                  </a:txBody>
                  <a:tcPr>
                    <a:lnT w="12700" cap="flat" cmpd="sng" algn="ctr">
                      <a:solidFill>
                        <a:srgbClr val="00000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545780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Vergara Decision</a:t>
            </a:r>
          </a:p>
        </p:txBody>
      </p:sp>
      <p:sp>
        <p:nvSpPr>
          <p:cNvPr id="3" name="Content Placeholder 2"/>
          <p:cNvSpPr>
            <a:spLocks noGrp="1"/>
          </p:cNvSpPr>
          <p:nvPr>
            <p:ph idx="1"/>
          </p:nvPr>
        </p:nvSpPr>
        <p:spPr/>
        <p:txBody>
          <a:bodyPr>
            <a:normAutofit fontScale="85000" lnSpcReduction="10000"/>
          </a:bodyPr>
          <a:lstStyle/>
          <a:p>
            <a:r>
              <a:rPr lang="en-US" dirty="0"/>
              <a:t>Challenge by students to laws protecting California </a:t>
            </a:r>
            <a:r>
              <a:rPr lang="en-US" dirty="0" smtClean="0"/>
              <a:t>teachers</a:t>
            </a:r>
            <a:endParaRPr lang="en-US" dirty="0"/>
          </a:p>
          <a:p>
            <a:r>
              <a:rPr lang="en-US" dirty="0"/>
              <a:t>On June 10, 2014, Los Angeles Superior Court Judge ruled EC 44929.21 (Probationary Period), EC 44932-44948.5 (Dismissal Statutes), and EC 44955 (Layoff) are </a:t>
            </a:r>
            <a:r>
              <a:rPr lang="en-US" dirty="0" smtClean="0"/>
              <a:t>unconstitutional</a:t>
            </a:r>
            <a:endParaRPr lang="en-US" dirty="0"/>
          </a:p>
          <a:p>
            <a:r>
              <a:rPr lang="en-US" dirty="0"/>
              <a:t>Court reasoned that the above-referenced statutes, “impose a real and appreciable impact on students’ fundamental right to equality and…they impose a disproportionate burden on poor and minority </a:t>
            </a:r>
            <a:r>
              <a:rPr lang="en-US" dirty="0" smtClean="0"/>
              <a:t>students”</a:t>
            </a:r>
            <a:endParaRPr lang="en-US" dirty="0"/>
          </a:p>
          <a:p>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33</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pic>
        <p:nvPicPr>
          <p:cNvPr id="8" name="Picture 7" descr="aalrr logo transpar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943600"/>
            <a:ext cx="2403959" cy="609600"/>
          </a:xfrm>
          <a:prstGeom prst="rect">
            <a:avLst/>
          </a:prstGeom>
        </p:spPr>
      </p:pic>
    </p:spTree>
    <p:extLst>
      <p:ext uri="{BB962C8B-B14F-4D97-AF65-F5344CB8AC3E}">
        <p14:creationId xmlns:p14="http://schemas.microsoft.com/office/powerpoint/2010/main" val="1644411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Vergara Decision</a:t>
            </a:r>
          </a:p>
        </p:txBody>
      </p:sp>
      <p:sp>
        <p:nvSpPr>
          <p:cNvPr id="3" name="Content Placeholder 2"/>
          <p:cNvSpPr>
            <a:spLocks noGrp="1"/>
          </p:cNvSpPr>
          <p:nvPr>
            <p:ph idx="1"/>
          </p:nvPr>
        </p:nvSpPr>
        <p:spPr/>
        <p:txBody>
          <a:bodyPr>
            <a:normAutofit fontScale="77500" lnSpcReduction="20000"/>
          </a:bodyPr>
          <a:lstStyle/>
          <a:p>
            <a:r>
              <a:rPr lang="en-US" dirty="0"/>
              <a:t>EC 44929.21 – Court found, “both students and teachers are unfairly, unnecessarily, and for no legally cognizable reason, disadvantaged by the current Permanent Employment </a:t>
            </a:r>
            <a:r>
              <a:rPr lang="en-US" dirty="0" smtClean="0"/>
              <a:t>Statute”</a:t>
            </a:r>
            <a:endParaRPr lang="en-US" dirty="0"/>
          </a:p>
          <a:p>
            <a:r>
              <a:rPr lang="en-US" dirty="0"/>
              <a:t>Dismissal Statutes – Court found, “…the current system required by the Dismissal Statutes [is] so complex, time consuming, and expensive as to make an effective, efficient, yet fair dismissal of grossly ineffective teachers </a:t>
            </a:r>
            <a:r>
              <a:rPr lang="en-US" dirty="0" smtClean="0"/>
              <a:t>illusory”</a:t>
            </a:r>
            <a:endParaRPr lang="en-US" dirty="0"/>
          </a:p>
          <a:p>
            <a:r>
              <a:rPr lang="en-US" dirty="0"/>
              <a:t>Layoff Statutes – Court found a disproportionate impact on poor and minority </a:t>
            </a:r>
            <a:r>
              <a:rPr lang="en-US" dirty="0" smtClean="0"/>
              <a:t>students</a:t>
            </a:r>
            <a:endParaRPr lang="en-US" dirty="0"/>
          </a:p>
          <a:p>
            <a:r>
              <a:rPr lang="en-US" dirty="0"/>
              <a:t>Decision Not Final – Parties will appeal.  Challenged statutes still in effect for the near </a:t>
            </a:r>
            <a:r>
              <a:rPr lang="en-US" dirty="0" smtClean="0"/>
              <a:t>future</a:t>
            </a:r>
            <a:endParaRPr lang="en-US" dirty="0"/>
          </a:p>
          <a:p>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34</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pic>
        <p:nvPicPr>
          <p:cNvPr id="6" name="Picture 5" descr="aalrr logo transpar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943600"/>
            <a:ext cx="2403959" cy="609600"/>
          </a:xfrm>
          <a:prstGeom prst="rect">
            <a:avLst/>
          </a:prstGeom>
        </p:spPr>
      </p:pic>
    </p:spTree>
    <p:extLst>
      <p:ext uri="{BB962C8B-B14F-4D97-AF65-F5344CB8AC3E}">
        <p14:creationId xmlns:p14="http://schemas.microsoft.com/office/powerpoint/2010/main" val="2833450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AB </a:t>
            </a:r>
            <a:r>
              <a:rPr lang="en-US" dirty="0" smtClean="0"/>
              <a:t>215 - Changes </a:t>
            </a:r>
            <a:r>
              <a:rPr lang="en-US" dirty="0"/>
              <a:t>to Existing </a:t>
            </a:r>
            <a:r>
              <a:rPr lang="en-US" dirty="0" smtClean="0"/>
              <a:t>Process</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sz="2800" dirty="0"/>
              <a:t>Effective January 1, 2015 for cases initiated on this date and </a:t>
            </a:r>
            <a:r>
              <a:rPr lang="en-US" sz="2800" dirty="0" smtClean="0"/>
              <a:t>thereafter</a:t>
            </a:r>
            <a:endParaRPr lang="en-US" sz="2800" dirty="0"/>
          </a:p>
          <a:p>
            <a:pPr>
              <a:lnSpc>
                <a:spcPct val="110000"/>
              </a:lnSpc>
            </a:pPr>
            <a:r>
              <a:rPr lang="en-US" sz="2800" dirty="0"/>
              <a:t>Charges may be served at any time of the year, except for charges of Unsatisfactory Performance.  Eliminates May 15 – September 15 “Blackout </a:t>
            </a:r>
            <a:r>
              <a:rPr lang="en-US" sz="2800" dirty="0" smtClean="0"/>
              <a:t>Period”</a:t>
            </a:r>
            <a:endParaRPr lang="en-US" sz="2800" dirty="0"/>
          </a:p>
          <a:p>
            <a:pPr>
              <a:lnSpc>
                <a:spcPct val="110000"/>
              </a:lnSpc>
            </a:pPr>
            <a:r>
              <a:rPr lang="en-US" sz="2800" dirty="0"/>
              <a:t>Evidence of designated sex offenses/child abuse older than 4 years may be </a:t>
            </a:r>
            <a:r>
              <a:rPr lang="en-US" sz="2800" dirty="0" smtClean="0"/>
              <a:t>used</a:t>
            </a:r>
            <a:endParaRPr lang="en-US" sz="2800" dirty="0"/>
          </a:p>
          <a:p>
            <a:pPr>
              <a:lnSpc>
                <a:spcPct val="110000"/>
              </a:lnSpc>
            </a:pPr>
            <a:r>
              <a:rPr lang="en-US" sz="2800" dirty="0"/>
              <a:t>Interim Appeals Process before ALJ when employee is suspended without pay pending </a:t>
            </a:r>
            <a:r>
              <a:rPr lang="en-US" sz="2800" dirty="0" smtClean="0"/>
              <a:t>termination</a:t>
            </a:r>
            <a:endParaRPr lang="en-US" sz="2800" dirty="0"/>
          </a:p>
          <a:p>
            <a:pPr>
              <a:lnSpc>
                <a:spcPct val="110000"/>
              </a:lnSpc>
            </a:pPr>
            <a:r>
              <a:rPr lang="en-US" sz="2800" dirty="0"/>
              <a:t>Hearing must commence within 6 months/completed within 7 months of receipt of demand for </a:t>
            </a:r>
            <a:r>
              <a:rPr lang="en-US" sz="2800" dirty="0" smtClean="0"/>
              <a:t>hearing </a:t>
            </a:r>
            <a:r>
              <a:rPr lang="en-US" sz="2800" dirty="0"/>
              <a:t>e</a:t>
            </a:r>
            <a:r>
              <a:rPr lang="en-US" sz="2800" dirty="0" smtClean="0"/>
              <a:t>liminates </a:t>
            </a:r>
            <a:r>
              <a:rPr lang="en-US" sz="2800" dirty="0"/>
              <a:t>the standard “Continuance </a:t>
            </a:r>
            <a:r>
              <a:rPr lang="en-US" sz="2800" dirty="0" smtClean="0"/>
              <a:t>Process”</a:t>
            </a:r>
            <a:endParaRPr lang="en-US" sz="2800"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35</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pic>
        <p:nvPicPr>
          <p:cNvPr id="6" name="Picture 5" descr="aalrr logo transpar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943600"/>
            <a:ext cx="2403959" cy="609600"/>
          </a:xfrm>
          <a:prstGeom prst="rect">
            <a:avLst/>
          </a:prstGeom>
        </p:spPr>
      </p:pic>
    </p:spTree>
    <p:extLst>
      <p:ext uri="{BB962C8B-B14F-4D97-AF65-F5344CB8AC3E}">
        <p14:creationId xmlns:p14="http://schemas.microsoft.com/office/powerpoint/2010/main" val="360346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AB </a:t>
            </a:r>
            <a:r>
              <a:rPr lang="en-US" dirty="0" smtClean="0"/>
              <a:t>215 - Changes </a:t>
            </a:r>
            <a:r>
              <a:rPr lang="en-US" dirty="0"/>
              <a:t>to Existing Process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a:t>Parties can mutually agree to hold hearing before ALJ instead of three member </a:t>
            </a:r>
            <a:r>
              <a:rPr lang="en-US" dirty="0" smtClean="0"/>
              <a:t>panel</a:t>
            </a:r>
            <a:endParaRPr lang="en-US" dirty="0"/>
          </a:p>
          <a:p>
            <a:pPr>
              <a:lnSpc>
                <a:spcPct val="110000"/>
              </a:lnSpc>
            </a:pPr>
            <a:r>
              <a:rPr lang="en-US" dirty="0"/>
              <a:t>Panel members must have three years of experience in the last ten “in the discipline of the </a:t>
            </a:r>
            <a:r>
              <a:rPr lang="en-US" dirty="0" smtClean="0"/>
              <a:t>employee”</a:t>
            </a:r>
            <a:endParaRPr lang="en-US" dirty="0"/>
          </a:p>
          <a:p>
            <a:pPr>
              <a:lnSpc>
                <a:spcPct val="110000"/>
              </a:lnSpc>
            </a:pPr>
            <a:r>
              <a:rPr lang="en-US" dirty="0"/>
              <a:t>Panel cannot reduce recommended discipline to a lesser </a:t>
            </a:r>
            <a:r>
              <a:rPr lang="en-US" dirty="0" smtClean="0"/>
              <a:t>penalty</a:t>
            </a:r>
            <a:endParaRPr lang="en-US" dirty="0"/>
          </a:p>
          <a:p>
            <a:pPr>
              <a:lnSpc>
                <a:spcPct val="110000"/>
              </a:lnSpc>
            </a:pPr>
            <a:r>
              <a:rPr lang="en-US" dirty="0"/>
              <a:t>In lieu of written discovery, parties shall make “disclosures” under strict </a:t>
            </a:r>
            <a:r>
              <a:rPr lang="en-US" dirty="0" smtClean="0"/>
              <a:t>deadlines</a:t>
            </a:r>
            <a:endParaRPr lang="en-US" dirty="0"/>
          </a:p>
          <a:p>
            <a:pPr lvl="0">
              <a:lnSpc>
                <a:spcPct val="110000"/>
              </a:lnSpc>
            </a:pPr>
            <a:r>
              <a:rPr lang="en-US" dirty="0"/>
              <a:t>Use of depositions significantly limited. (Maximum of 7 hours per employee / total of 5 witnesses, including the </a:t>
            </a:r>
            <a:r>
              <a:rPr lang="en-US" dirty="0" smtClean="0"/>
              <a:t>employee)</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36</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pic>
        <p:nvPicPr>
          <p:cNvPr id="6" name="Picture 5" descr="aalrr logo transpar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943600"/>
            <a:ext cx="2403959" cy="609600"/>
          </a:xfrm>
          <a:prstGeom prst="rect">
            <a:avLst/>
          </a:prstGeom>
        </p:spPr>
      </p:pic>
    </p:spTree>
    <p:extLst>
      <p:ext uri="{BB962C8B-B14F-4D97-AF65-F5344CB8AC3E}">
        <p14:creationId xmlns:p14="http://schemas.microsoft.com/office/powerpoint/2010/main" val="3133796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AB 215 - Changes to Existing Process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a:t>For cases based </a:t>
            </a:r>
            <a:r>
              <a:rPr lang="en-US" u="sng" dirty="0"/>
              <a:t>solely</a:t>
            </a:r>
            <a:r>
              <a:rPr lang="en-US" dirty="0"/>
              <a:t> on “Egregious </a:t>
            </a:r>
            <a:r>
              <a:rPr lang="en-US" dirty="0" smtClean="0"/>
              <a:t>Misconduct”</a:t>
            </a:r>
            <a:endParaRPr lang="en-US" u="sng" dirty="0"/>
          </a:p>
          <a:p>
            <a:pPr>
              <a:lnSpc>
                <a:spcPct val="110000"/>
              </a:lnSpc>
            </a:pPr>
            <a:r>
              <a:rPr lang="en-US" dirty="0"/>
              <a:t>“Egregious Misconduct” defined:</a:t>
            </a:r>
            <a:r>
              <a:rPr lang="en-US" b="1" dirty="0"/>
              <a:t> </a:t>
            </a:r>
            <a:r>
              <a:rPr lang="en-US" dirty="0"/>
              <a:t>“immoral conduct” as described in EC 44010 (designated sex offenses), 44011 (designated drug offenses), Penal Code Sections 11165.2 (child neglect)-11165.6 (physical abuse of child</a:t>
            </a:r>
            <a:r>
              <a:rPr lang="en-US" dirty="0" smtClean="0"/>
              <a:t>)</a:t>
            </a:r>
            <a:endParaRPr lang="en-US" dirty="0"/>
          </a:p>
          <a:p>
            <a:pPr>
              <a:lnSpc>
                <a:spcPct val="110000"/>
              </a:lnSpc>
            </a:pPr>
            <a:r>
              <a:rPr lang="en-US" dirty="0"/>
              <a:t>Allows for “immediate suspension without </a:t>
            </a:r>
            <a:r>
              <a:rPr lang="en-US" dirty="0" smtClean="0"/>
              <a:t>pay”</a:t>
            </a:r>
            <a:endParaRPr lang="en-US" dirty="0"/>
          </a:p>
          <a:p>
            <a:pPr>
              <a:lnSpc>
                <a:spcPct val="110000"/>
              </a:lnSpc>
            </a:pPr>
            <a:r>
              <a:rPr lang="en-US" dirty="0"/>
              <a:t>Hearing Before ALJ only, not </a:t>
            </a:r>
            <a:r>
              <a:rPr lang="en-US" dirty="0" smtClean="0"/>
              <a:t>panel</a:t>
            </a:r>
            <a:endParaRPr lang="en-US" dirty="0"/>
          </a:p>
          <a:p>
            <a:pPr>
              <a:lnSpc>
                <a:spcPct val="110000"/>
              </a:lnSpc>
            </a:pPr>
            <a:r>
              <a:rPr lang="en-US" dirty="0"/>
              <a:t>Hearing must commence within 60 days of demand for </a:t>
            </a:r>
            <a:r>
              <a:rPr lang="en-US" dirty="0" smtClean="0"/>
              <a:t>hearing</a:t>
            </a:r>
            <a:endParaRPr lang="en-US" dirty="0"/>
          </a:p>
          <a:p>
            <a:pPr>
              <a:lnSpc>
                <a:spcPct val="110000"/>
              </a:lnSpc>
            </a:pPr>
            <a:r>
              <a:rPr lang="en-US" dirty="0"/>
              <a:t>Only 30 days to conduct </a:t>
            </a:r>
            <a:r>
              <a:rPr lang="en-US" dirty="0" smtClean="0"/>
              <a:t>discovery</a:t>
            </a:r>
            <a:endParaRPr lang="en-US" dirty="0"/>
          </a:p>
          <a:p>
            <a:pPr>
              <a:lnSpc>
                <a:spcPct val="110000"/>
              </a:lnSpc>
            </a:pPr>
            <a:r>
              <a:rPr lang="en-US" dirty="0"/>
              <a:t>“Use it or lose it?</a:t>
            </a:r>
            <a:r>
              <a:rPr lang="en-US" dirty="0" smtClean="0"/>
              <a:t>”</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37</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pic>
        <p:nvPicPr>
          <p:cNvPr id="6" name="Picture 5" descr="aalrr logo transpare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943600"/>
            <a:ext cx="2403959" cy="609600"/>
          </a:xfrm>
          <a:prstGeom prst="rect">
            <a:avLst/>
          </a:prstGeom>
        </p:spPr>
      </p:pic>
    </p:spTree>
    <p:extLst>
      <p:ext uri="{BB962C8B-B14F-4D97-AF65-F5344CB8AC3E}">
        <p14:creationId xmlns:p14="http://schemas.microsoft.com/office/powerpoint/2010/main" val="3006101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Mandates/Common Core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Provides $450 million to all school districts, county offices of education, and charter schools to pay down K-14 mandates backlog</a:t>
            </a:r>
          </a:p>
          <a:p>
            <a:pPr lvl="1"/>
            <a:r>
              <a:rPr lang="en-US" dirty="0" smtClean="0"/>
              <a:t>$400.5 million for K-12</a:t>
            </a:r>
          </a:p>
          <a:p>
            <a:pPr lvl="1"/>
            <a:r>
              <a:rPr lang="en-US" dirty="0" smtClean="0"/>
              <a:t>$49.5 million for Community Colleges</a:t>
            </a:r>
          </a:p>
          <a:p>
            <a:r>
              <a:rPr lang="en-US" dirty="0" smtClean="0"/>
              <a:t>All LEAs receive funds regardless of mandate claims</a:t>
            </a:r>
          </a:p>
          <a:p>
            <a:r>
              <a:rPr lang="en-US" dirty="0" smtClean="0"/>
              <a:t>Intent is for K-12 schools to use “discretionary” resources to support Common Core implementation</a:t>
            </a:r>
          </a:p>
          <a:p>
            <a:r>
              <a:rPr lang="en-US" dirty="0" smtClean="0"/>
              <a:t>Could also be used to address STRS rate increases… or anything else…</a:t>
            </a:r>
          </a:p>
          <a:p>
            <a:r>
              <a:rPr lang="en-US" dirty="0" smtClean="0"/>
              <a:t>Further evidence that claiming for mandates is fruitless</a:t>
            </a:r>
          </a:p>
          <a:p>
            <a:r>
              <a:rPr lang="en-US" dirty="0" smtClean="0"/>
              <a:t>Mandate Block Grant compliance is different, simpler</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38</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3798768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Mandate Block Grant</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pPr>
            <a:r>
              <a:rPr lang="en-US" dirty="0" smtClean="0"/>
              <a:t>Adds six additional mandates into the block grant:</a:t>
            </a:r>
          </a:p>
          <a:p>
            <a:pPr lvl="1">
              <a:lnSpc>
                <a:spcPct val="110000"/>
              </a:lnSpc>
            </a:pPr>
            <a:r>
              <a:rPr lang="en-US" dirty="0" smtClean="0"/>
              <a:t>Parental involvement</a:t>
            </a:r>
          </a:p>
          <a:p>
            <a:pPr lvl="1">
              <a:lnSpc>
                <a:spcPct val="110000"/>
              </a:lnSpc>
            </a:pPr>
            <a:r>
              <a:rPr lang="en-US" i="1" dirty="0" smtClean="0"/>
              <a:t>Williams</a:t>
            </a:r>
          </a:p>
          <a:p>
            <a:pPr lvl="1">
              <a:lnSpc>
                <a:spcPct val="110000"/>
              </a:lnSpc>
            </a:pPr>
            <a:r>
              <a:rPr lang="en-US" dirty="0" smtClean="0"/>
              <a:t>Developer fees</a:t>
            </a:r>
          </a:p>
          <a:p>
            <a:pPr lvl="1">
              <a:lnSpc>
                <a:spcPct val="110000"/>
              </a:lnSpc>
            </a:pPr>
            <a:r>
              <a:rPr lang="en-US" dirty="0" smtClean="0"/>
              <a:t>Charter schools</a:t>
            </a:r>
          </a:p>
          <a:p>
            <a:pPr lvl="1">
              <a:lnSpc>
                <a:spcPct val="110000"/>
              </a:lnSpc>
            </a:pPr>
            <a:r>
              <a:rPr lang="en-US" dirty="0" smtClean="0"/>
              <a:t>Uniform complaint</a:t>
            </a:r>
          </a:p>
          <a:p>
            <a:pPr lvl="1">
              <a:lnSpc>
                <a:spcPct val="110000"/>
              </a:lnSpc>
            </a:pPr>
            <a:r>
              <a:rPr lang="en-US" dirty="0" smtClean="0"/>
              <a:t>Public contracts</a:t>
            </a:r>
          </a:p>
          <a:p>
            <a:pPr>
              <a:lnSpc>
                <a:spcPct val="110000"/>
              </a:lnSpc>
            </a:pPr>
            <a:r>
              <a:rPr lang="en-US" dirty="0" smtClean="0"/>
              <a:t>Budget appropriates $218.2 million for the block grant</a:t>
            </a:r>
          </a:p>
          <a:p>
            <a:pPr>
              <a:lnSpc>
                <a:spcPct val="110000"/>
              </a:lnSpc>
            </a:pPr>
            <a:r>
              <a:rPr lang="en-US" dirty="0" smtClean="0"/>
              <a:t>No </a:t>
            </a:r>
            <a:r>
              <a:rPr lang="en-US" dirty="0" smtClean="0"/>
              <a:t>change to COE and school district rates</a:t>
            </a:r>
          </a:p>
          <a:p>
            <a:pPr lvl="1">
              <a:lnSpc>
                <a:spcPct val="110000"/>
              </a:lnSpc>
            </a:pPr>
            <a:r>
              <a:rPr lang="en-US" dirty="0" smtClean="0"/>
              <a:t>School Districts - $28 </a:t>
            </a:r>
            <a:r>
              <a:rPr lang="en-US" dirty="0" smtClean="0"/>
              <a:t>per K-8 </a:t>
            </a:r>
            <a:r>
              <a:rPr lang="en-US" dirty="0" smtClean="0"/>
              <a:t>ADA and $56 </a:t>
            </a:r>
            <a:r>
              <a:rPr lang="en-US" dirty="0" smtClean="0"/>
              <a:t>per 9-12 </a:t>
            </a:r>
            <a:r>
              <a:rPr lang="en-US" dirty="0" smtClean="0"/>
              <a:t>ADA</a:t>
            </a:r>
            <a:endParaRPr lang="en-US" dirty="0" smtClean="0"/>
          </a:p>
          <a:p>
            <a:pPr lvl="1">
              <a:lnSpc>
                <a:spcPct val="110000"/>
              </a:lnSpc>
            </a:pPr>
            <a:r>
              <a:rPr lang="en-US" dirty="0" smtClean="0"/>
              <a:t>COEs - additional $1 per countywide </a:t>
            </a:r>
            <a:r>
              <a:rPr lang="en-US" dirty="0" smtClean="0"/>
              <a:t>ADA</a:t>
            </a:r>
          </a:p>
          <a:p>
            <a:pPr lvl="1">
              <a:lnSpc>
                <a:spcPct val="110000"/>
              </a:lnSpc>
            </a:pPr>
            <a:r>
              <a:rPr lang="en-US" dirty="0" smtClean="0"/>
              <a:t>Charter Schools - $14 </a:t>
            </a:r>
            <a:r>
              <a:rPr lang="en-US" dirty="0"/>
              <a:t>per K-8 ADA and </a:t>
            </a:r>
            <a:r>
              <a:rPr lang="en-US" dirty="0" smtClean="0"/>
              <a:t>$42 </a:t>
            </a:r>
            <a:r>
              <a:rPr lang="en-US" dirty="0"/>
              <a:t>per 9-12 ADA</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39</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173167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Overall Budget</a:t>
            </a:r>
            <a:endParaRPr lang="en-US" dirty="0"/>
          </a:p>
        </p:txBody>
      </p:sp>
      <p:sp>
        <p:nvSpPr>
          <p:cNvPr id="3" name="Content Placeholder 2"/>
          <p:cNvSpPr>
            <a:spLocks noGrp="1"/>
          </p:cNvSpPr>
          <p:nvPr>
            <p:ph idx="1"/>
          </p:nvPr>
        </p:nvSpPr>
        <p:spPr/>
        <p:txBody>
          <a:bodyPr>
            <a:noAutofit/>
          </a:bodyPr>
          <a:lstStyle/>
          <a:p>
            <a:r>
              <a:rPr lang="en-US" sz="2200" dirty="0" smtClean="0"/>
              <a:t>Total GF spending of $107.9 billion</a:t>
            </a:r>
          </a:p>
          <a:p>
            <a:r>
              <a:rPr lang="en-US" sz="2200" dirty="0" smtClean="0"/>
              <a:t>Includes plan to address $74 billion in STRS liabilities</a:t>
            </a:r>
          </a:p>
          <a:p>
            <a:r>
              <a:rPr lang="en-US" sz="2200" dirty="0" smtClean="0"/>
              <a:t>Continues focus on addressing state’s debt</a:t>
            </a:r>
          </a:p>
          <a:p>
            <a:r>
              <a:rPr lang="en-US" sz="2200" dirty="0" smtClean="0"/>
              <a:t>Places revised Rainy Day Fund and Prop 98 reserve on November ballot</a:t>
            </a:r>
          </a:p>
          <a:p>
            <a:r>
              <a:rPr lang="en-US" sz="2200" dirty="0" smtClean="0"/>
              <a:t>Expands Child Care and Preschool for low-income families</a:t>
            </a:r>
          </a:p>
          <a:p>
            <a:r>
              <a:rPr lang="en-US" sz="2200" dirty="0" smtClean="0"/>
              <a:t>Expands </a:t>
            </a:r>
            <a:r>
              <a:rPr lang="en-US" sz="2200" dirty="0" smtClean="0"/>
              <a:t>Medi</a:t>
            </a:r>
            <a:r>
              <a:rPr lang="en-US" sz="2200" dirty="0" smtClean="0"/>
              <a:t>-Cal by $2.4 billion over 2012-13 to cover increased enrollment</a:t>
            </a:r>
          </a:p>
          <a:p>
            <a:r>
              <a:rPr lang="en-US" sz="2200" dirty="0" smtClean="0"/>
              <a:t>Addresses climate change by allocating $832 million in Cap and Trade proceeds</a:t>
            </a:r>
          </a:p>
          <a:p>
            <a:r>
              <a:rPr lang="en-US" sz="2200" dirty="0" smtClean="0"/>
              <a:t>Invests more than $100 million in additional emergency drought relief </a:t>
            </a:r>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4</a:t>
            </a:fld>
            <a:endParaRPr lang="en-US" dirty="0"/>
          </a:p>
        </p:txBody>
      </p:sp>
    </p:spTree>
    <p:extLst>
      <p:ext uri="{BB962C8B-B14F-4D97-AF65-F5344CB8AC3E}">
        <p14:creationId xmlns:p14="http://schemas.microsoft.com/office/powerpoint/2010/main" val="2115554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Connectivity (K-12 HSN)</a:t>
            </a:r>
            <a:endParaRPr lang="en-US" dirty="0"/>
          </a:p>
        </p:txBody>
      </p:sp>
      <p:sp>
        <p:nvSpPr>
          <p:cNvPr id="3" name="Content Placeholder 2"/>
          <p:cNvSpPr>
            <a:spLocks noGrp="1"/>
          </p:cNvSpPr>
          <p:nvPr>
            <p:ph idx="1"/>
          </p:nvPr>
        </p:nvSpPr>
        <p:spPr/>
        <p:txBody>
          <a:bodyPr/>
          <a:lstStyle/>
          <a:p>
            <a:r>
              <a:rPr lang="en-US" dirty="0" smtClean="0"/>
              <a:t>$26.7 million (one-time Prop 98 funding) to K-12 High Speed Network to provide technical assistance grants to LEAs in need of enhancements to hardware or internet connectivity in order to implement the Common Core assessments in 2015</a:t>
            </a:r>
          </a:p>
          <a:p>
            <a:pPr lvl="1"/>
            <a:r>
              <a:rPr lang="en-US" dirty="0" smtClean="0"/>
              <a:t>K-12 HSN run out of the Imperial County Office of Education (in partnership with Butte and Mendocino COEs)</a:t>
            </a:r>
          </a:p>
          <a:p>
            <a:pPr lvl="1"/>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40</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2750810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Childhood Education Reform</a:t>
            </a:r>
            <a:endParaRPr lang="en-US" dirty="0"/>
          </a:p>
        </p:txBody>
      </p:sp>
      <p:sp>
        <p:nvSpPr>
          <p:cNvPr id="3" name="Content Placeholder 2"/>
          <p:cNvSpPr>
            <a:spLocks noGrp="1"/>
          </p:cNvSpPr>
          <p:nvPr>
            <p:ph idx="1"/>
          </p:nvPr>
        </p:nvSpPr>
        <p:spPr/>
        <p:txBody>
          <a:bodyPr>
            <a:normAutofit fontScale="55000" lnSpcReduction="20000"/>
          </a:bodyPr>
          <a:lstStyle/>
          <a:p>
            <a:pPr marL="0" lvl="0" indent="0">
              <a:lnSpc>
                <a:spcPct val="120000"/>
              </a:lnSpc>
              <a:buNone/>
            </a:pPr>
            <a:r>
              <a:rPr lang="en-US" sz="3600" dirty="0" smtClean="0"/>
              <a:t>$</a:t>
            </a:r>
            <a:r>
              <a:rPr lang="en-US" sz="3600" dirty="0"/>
              <a:t>256 million investment in early learning </a:t>
            </a:r>
          </a:p>
          <a:p>
            <a:pPr>
              <a:lnSpc>
                <a:spcPct val="120000"/>
              </a:lnSpc>
            </a:pPr>
            <a:r>
              <a:rPr lang="en-US" dirty="0"/>
              <a:t>$70 million for 7,500 new full-year, full</a:t>
            </a:r>
            <a:r>
              <a:rPr lang="en-US" dirty="0" smtClean="0"/>
              <a:t>-</a:t>
            </a:r>
            <a:r>
              <a:rPr lang="en-US" dirty="0"/>
              <a:t>day slots (part-day preschool and wrap-around services</a:t>
            </a:r>
            <a:r>
              <a:rPr lang="en-US" dirty="0" smtClean="0"/>
              <a:t>), </a:t>
            </a:r>
            <a:r>
              <a:rPr lang="en-US" dirty="0"/>
              <a:t>beginning on June </a:t>
            </a:r>
            <a:r>
              <a:rPr lang="en-US" dirty="0" smtClean="0"/>
              <a:t>15, 2015 </a:t>
            </a:r>
            <a:r>
              <a:rPr lang="en-US" dirty="0"/>
              <a:t>another 4,000 </a:t>
            </a:r>
            <a:r>
              <a:rPr lang="en-US" dirty="0" smtClean="0"/>
              <a:t>slots</a:t>
            </a:r>
            <a:endParaRPr lang="en-US" dirty="0"/>
          </a:p>
          <a:p>
            <a:pPr>
              <a:lnSpc>
                <a:spcPct val="120000"/>
              </a:lnSpc>
            </a:pPr>
            <a:r>
              <a:rPr lang="en-US" dirty="0"/>
              <a:t>$50 million for Early Learning Quality Rating and Improvement System (QRIS) Block Grant to support local preschool providers’ efforts to implement quality rating and improvement systems. Grants allocated based on the number of California State Preschool </a:t>
            </a:r>
            <a:r>
              <a:rPr lang="en-US" dirty="0" smtClean="0"/>
              <a:t>Program (CSPP) </a:t>
            </a:r>
            <a:r>
              <a:rPr lang="en-US" dirty="0"/>
              <a:t>slots within the county or </a:t>
            </a:r>
            <a:r>
              <a:rPr lang="en-US" dirty="0" smtClean="0"/>
              <a:t>region</a:t>
            </a:r>
          </a:p>
          <a:p>
            <a:pPr>
              <a:lnSpc>
                <a:spcPct val="120000"/>
              </a:lnSpc>
            </a:pPr>
            <a:r>
              <a:rPr lang="en-US" dirty="0" smtClean="0"/>
              <a:t>$17 million to restore 1,500 slots for ages 0-5 child care programs</a:t>
            </a:r>
            <a:endParaRPr lang="en-US" dirty="0"/>
          </a:p>
          <a:p>
            <a:pPr>
              <a:lnSpc>
                <a:spcPct val="120000"/>
              </a:lnSpc>
            </a:pPr>
            <a:r>
              <a:rPr lang="en-US" dirty="0"/>
              <a:t>$25 million for local planning councils to use for professional development</a:t>
            </a:r>
          </a:p>
          <a:p>
            <a:pPr>
              <a:lnSpc>
                <a:spcPct val="120000"/>
              </a:lnSpc>
            </a:pPr>
            <a:r>
              <a:rPr lang="en-US" dirty="0"/>
              <a:t>$10 million to establish the Child Care Facilities Revolving Fund for purchasing, renovating or repairing preschool facilities</a:t>
            </a:r>
          </a:p>
          <a:p>
            <a:pPr>
              <a:lnSpc>
                <a:spcPct val="120000"/>
              </a:lnSpc>
            </a:pPr>
            <a:r>
              <a:rPr lang="en-US" dirty="0"/>
              <a:t>$69 million to increase the Standard Reimbursement Rate five percent and the Regional Market Rate by an average of nine percent  </a:t>
            </a:r>
          </a:p>
          <a:p>
            <a:pPr>
              <a:lnSpc>
                <a:spcPct val="120000"/>
              </a:lnSpc>
            </a:pPr>
            <a:r>
              <a:rPr lang="en-US" dirty="0"/>
              <a:t>$15 million to eliminate existing CSPP part-day family fee</a:t>
            </a:r>
          </a:p>
          <a:p>
            <a:pPr marL="0" indent="0">
              <a:buNone/>
            </a:pP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41</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2024110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Education Reform</a:t>
            </a:r>
          </a:p>
        </p:txBody>
      </p:sp>
      <p:sp>
        <p:nvSpPr>
          <p:cNvPr id="3" name="Content Placeholder 2"/>
          <p:cNvSpPr>
            <a:spLocks noGrp="1"/>
          </p:cNvSpPr>
          <p:nvPr>
            <p:ph idx="1"/>
          </p:nvPr>
        </p:nvSpPr>
        <p:spPr/>
        <p:txBody>
          <a:bodyPr>
            <a:normAutofit fontScale="92500" lnSpcReduction="20000"/>
          </a:bodyPr>
          <a:lstStyle/>
          <a:p>
            <a:pPr lvl="0"/>
            <a:r>
              <a:rPr lang="en-US" dirty="0" smtClean="0"/>
              <a:t>Beginning July 1, 2015, requires </a:t>
            </a:r>
            <a:r>
              <a:rPr lang="en-US" dirty="0" smtClean="0"/>
              <a:t>TK </a:t>
            </a:r>
            <a:r>
              <a:rPr lang="en-US" dirty="0" smtClean="0"/>
              <a:t>teachers</a:t>
            </a:r>
            <a:r>
              <a:rPr lang="en-US" dirty="0"/>
              <a:t> </a:t>
            </a:r>
            <a:r>
              <a:rPr lang="en-US" dirty="0" smtClean="0"/>
              <a:t>to </a:t>
            </a:r>
            <a:r>
              <a:rPr lang="en-US" dirty="0" smtClean="0"/>
              <a:t>be credentialed, and by August 1, 2020 have </a:t>
            </a:r>
            <a:r>
              <a:rPr lang="en-US" dirty="0"/>
              <a:t>a minimum of 24 Early Childhood Education </a:t>
            </a:r>
            <a:r>
              <a:rPr lang="en-US" dirty="0" smtClean="0"/>
              <a:t>and/or </a:t>
            </a:r>
            <a:r>
              <a:rPr lang="en-US" dirty="0"/>
              <a:t>Child Development </a:t>
            </a:r>
            <a:r>
              <a:rPr lang="en-US" dirty="0" smtClean="0"/>
              <a:t>units, </a:t>
            </a:r>
            <a:r>
              <a:rPr lang="en-US" dirty="0"/>
              <a:t>or comparable professional experience</a:t>
            </a:r>
          </a:p>
          <a:p>
            <a:pPr lvl="0"/>
            <a:r>
              <a:rPr lang="en-US" dirty="0"/>
              <a:t>Allows providers to keep an additional 10% in reserves to be used for professional development for instructional staff</a:t>
            </a:r>
          </a:p>
          <a:p>
            <a:pPr lvl="0"/>
            <a:r>
              <a:rPr lang="en-US" dirty="0"/>
              <a:t>Sets income eligibility limits at 70 percent of the state median income in use for the 2007-08 fiscal </a:t>
            </a:r>
            <a:r>
              <a:rPr lang="en-US" dirty="0" smtClean="0"/>
              <a:t>year</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42</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4262175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Independent Study Reform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Reforms relax a number of burdensome requirements:</a:t>
            </a:r>
          </a:p>
          <a:p>
            <a:r>
              <a:rPr lang="en-US" dirty="0" smtClean="0"/>
              <a:t>Allows LEAs to locally negotiate alternative pupil/teacher ratios</a:t>
            </a:r>
          </a:p>
          <a:p>
            <a:r>
              <a:rPr lang="en-US" dirty="0" smtClean="0"/>
              <a:t>Permits written agreements to be maintained on file electronically</a:t>
            </a:r>
          </a:p>
          <a:p>
            <a:r>
              <a:rPr lang="en-US" dirty="0" smtClean="0"/>
              <a:t>Teachers no longer required to sign and date pupil work products for the purposes of apportionment</a:t>
            </a:r>
          </a:p>
          <a:p>
            <a:r>
              <a:rPr lang="en-US" dirty="0" smtClean="0"/>
              <a:t>Beginning in 2015-16, allows LEAs, under certain conditions, to claim ADA for “course completion” rather than assignment completion</a:t>
            </a:r>
          </a:p>
          <a:p>
            <a:r>
              <a:rPr lang="en-US" dirty="0" smtClean="0"/>
              <a:t>Allows LEAs to offer year-long master agreements (rather than the current semester limitation)</a:t>
            </a:r>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pPr/>
              <a:t>43</a:t>
            </a:fld>
            <a:endParaRPr lang="en-US" dirty="0"/>
          </a:p>
        </p:txBody>
      </p:sp>
      <p:sp>
        <p:nvSpPr>
          <p:cNvPr id="5" name="Footer Placeholder 4"/>
          <p:cNvSpPr>
            <a:spLocks noGrp="1"/>
          </p:cNvSpPr>
          <p:nvPr>
            <p:ph type="ftr" sz="quarter" idx="3"/>
          </p:nvPr>
        </p:nvSpPr>
        <p:spPr/>
        <p:txBody>
          <a:bodyPr/>
          <a:lstStyle/>
          <a:p>
            <a:r>
              <a:rPr lang="en-US" dirty="0" smtClean="0"/>
              <a:t>www.capitoladvisors.org</a:t>
            </a:r>
            <a:endParaRPr lang="en-US" dirty="0"/>
          </a:p>
        </p:txBody>
      </p:sp>
    </p:spTree>
    <p:extLst>
      <p:ext uri="{BB962C8B-B14F-4D97-AF65-F5344CB8AC3E}">
        <p14:creationId xmlns:p14="http://schemas.microsoft.com/office/powerpoint/2010/main" val="512592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CTE/ROCPs</a:t>
            </a:r>
            <a:endParaRPr lang="en-US" dirty="0"/>
          </a:p>
        </p:txBody>
      </p:sp>
      <p:sp>
        <p:nvSpPr>
          <p:cNvPr id="3" name="Content Placeholder 2"/>
          <p:cNvSpPr>
            <a:spLocks noGrp="1"/>
          </p:cNvSpPr>
          <p:nvPr>
            <p:ph idx="1"/>
          </p:nvPr>
        </p:nvSpPr>
        <p:spPr>
          <a:xfrm>
            <a:off x="304800" y="1828800"/>
            <a:ext cx="8534400" cy="4648200"/>
          </a:xfrm>
        </p:spPr>
        <p:txBody>
          <a:bodyPr>
            <a:noAutofit/>
          </a:bodyPr>
          <a:lstStyle/>
          <a:p>
            <a:pPr marL="403225" lvl="1" indent="-403225" defTabSz="398463">
              <a:lnSpc>
                <a:spcPct val="90000"/>
              </a:lnSpc>
              <a:buFont typeface="Arial" pitchFamily="34" charset="0"/>
              <a:buChar char="•"/>
            </a:pPr>
            <a:r>
              <a:rPr lang="en-US" sz="2600" dirty="0"/>
              <a:t>Issues remain unresolved </a:t>
            </a:r>
            <a:endParaRPr lang="en-US" sz="2600" dirty="0" smtClean="0"/>
          </a:p>
          <a:p>
            <a:pPr marL="403225" lvl="1" indent="-403225" defTabSz="398463">
              <a:lnSpc>
                <a:spcPct val="90000"/>
              </a:lnSpc>
              <a:spcBef>
                <a:spcPts val="0"/>
              </a:spcBef>
              <a:buFont typeface="Arial" pitchFamily="34" charset="0"/>
              <a:buChar char="•"/>
            </a:pPr>
            <a:r>
              <a:rPr lang="en-US" sz="2600" dirty="0" smtClean="0">
                <a:solidFill>
                  <a:srgbClr val="000000"/>
                </a:solidFill>
              </a:rPr>
              <a:t>Agricultural Incentive Grants, Supplemental </a:t>
            </a:r>
            <a:r>
              <a:rPr lang="en-US" sz="2600" dirty="0">
                <a:solidFill>
                  <a:srgbClr val="000000"/>
                </a:solidFill>
              </a:rPr>
              <a:t>Secondary </a:t>
            </a:r>
            <a:r>
              <a:rPr lang="en-US" sz="2600" dirty="0" smtClean="0">
                <a:solidFill>
                  <a:srgbClr val="000000"/>
                </a:solidFill>
              </a:rPr>
              <a:t>Grants, and California </a:t>
            </a:r>
            <a:r>
              <a:rPr lang="en-US" sz="2600" dirty="0">
                <a:solidFill>
                  <a:srgbClr val="000000"/>
                </a:solidFill>
              </a:rPr>
              <a:t>Partnership </a:t>
            </a:r>
            <a:r>
              <a:rPr lang="en-US" sz="2600" dirty="0" smtClean="0">
                <a:solidFill>
                  <a:srgbClr val="000000"/>
                </a:solidFill>
              </a:rPr>
              <a:t>Academies remain stand-alone </a:t>
            </a:r>
            <a:r>
              <a:rPr lang="en-US" sz="2600" dirty="0" smtClean="0">
                <a:solidFill>
                  <a:srgbClr val="000000"/>
                </a:solidFill>
              </a:rPr>
              <a:t>categoricals</a:t>
            </a:r>
            <a:r>
              <a:rPr lang="en-US" sz="2600" dirty="0" smtClean="0">
                <a:solidFill>
                  <a:srgbClr val="000000"/>
                </a:solidFill>
              </a:rPr>
              <a:t>, </a:t>
            </a:r>
            <a:r>
              <a:rPr lang="en-US" sz="2600" dirty="0">
                <a:solidFill>
                  <a:srgbClr val="000000"/>
                </a:solidFill>
              </a:rPr>
              <a:t>but </a:t>
            </a:r>
            <a:r>
              <a:rPr lang="en-US" sz="2600" dirty="0" smtClean="0">
                <a:solidFill>
                  <a:srgbClr val="000000"/>
                </a:solidFill>
              </a:rPr>
              <a:t>receive no COLA</a:t>
            </a:r>
          </a:p>
          <a:p>
            <a:pPr marL="403225" lvl="1" indent="-403225" defTabSz="398463">
              <a:lnSpc>
                <a:spcPct val="90000"/>
              </a:lnSpc>
              <a:spcBef>
                <a:spcPts val="0"/>
              </a:spcBef>
              <a:buFont typeface="Arial" pitchFamily="34" charset="0"/>
              <a:buChar char="•"/>
            </a:pPr>
            <a:r>
              <a:rPr lang="en-US" sz="2600" dirty="0"/>
              <a:t>P</a:t>
            </a:r>
            <a:r>
              <a:rPr lang="en-US" sz="2600" dirty="0" smtClean="0"/>
              <a:t>rohibition </a:t>
            </a:r>
            <a:r>
              <a:rPr lang="en-US" sz="2600" dirty="0"/>
              <a:t>on redirection of ROCP JPA funds and </a:t>
            </a:r>
            <a:r>
              <a:rPr lang="en-US" sz="2600" dirty="0" smtClean="0"/>
              <a:t>MOE </a:t>
            </a:r>
            <a:r>
              <a:rPr lang="en-US" sz="2600" dirty="0"/>
              <a:t>requirement on ROCP expenditures remain for </a:t>
            </a:r>
            <a:r>
              <a:rPr lang="en-US" sz="2600" dirty="0" smtClean="0"/>
              <a:t>2014-15</a:t>
            </a:r>
          </a:p>
          <a:p>
            <a:pPr marL="403225" lvl="1" indent="-403225" defTabSz="398463">
              <a:lnSpc>
                <a:spcPct val="90000"/>
              </a:lnSpc>
              <a:spcBef>
                <a:spcPts val="0"/>
              </a:spcBef>
              <a:buFont typeface="Arial" pitchFamily="34" charset="0"/>
              <a:buChar char="•"/>
            </a:pPr>
            <a:r>
              <a:rPr lang="en-US" sz="2600" dirty="0" smtClean="0"/>
              <a:t>One-time Career Pathways Grant funding</a:t>
            </a:r>
          </a:p>
          <a:p>
            <a:pPr marL="685800" lvl="2" indent="-285750" defTabSz="398463">
              <a:lnSpc>
                <a:spcPct val="90000"/>
              </a:lnSpc>
              <a:spcBef>
                <a:spcPts val="0"/>
              </a:spcBef>
            </a:pPr>
            <a:r>
              <a:rPr lang="en-US" sz="2200" dirty="0" smtClean="0"/>
              <a:t>New $250 million (2014-15) funding to be awarded</a:t>
            </a:r>
          </a:p>
          <a:p>
            <a:pPr marL="742950" lvl="2" indent="-342900" defTabSz="398463">
              <a:lnSpc>
                <a:spcPct val="90000"/>
              </a:lnSpc>
              <a:spcBef>
                <a:spcPts val="0"/>
              </a:spcBef>
            </a:pPr>
            <a:r>
              <a:rPr lang="en-US" sz="2200" dirty="0" smtClean="0"/>
              <a:t>$</a:t>
            </a:r>
            <a:r>
              <a:rPr lang="en-US" sz="2200" dirty="0"/>
              <a:t>250 million </a:t>
            </a:r>
            <a:r>
              <a:rPr lang="en-US" sz="2200" dirty="0" smtClean="0"/>
              <a:t>appropriated in 2013-14 has been awarded, see </a:t>
            </a:r>
            <a:r>
              <a:rPr lang="en-US" sz="2200" dirty="0" smtClean="0">
                <a:hlinkClick r:id="rId2"/>
              </a:rPr>
              <a:t>http</a:t>
            </a:r>
            <a:r>
              <a:rPr lang="en-US" sz="2200" dirty="0">
                <a:hlinkClick r:id="rId2"/>
              </a:rPr>
              <a:t>://</a:t>
            </a:r>
            <a:r>
              <a:rPr lang="en-US" sz="2200" dirty="0" smtClean="0">
                <a:hlinkClick r:id="rId2"/>
              </a:rPr>
              <a:t>www.cde.ca.gov/fg/fo/r17/ccpt14result.asp</a:t>
            </a:r>
            <a:endParaRPr lang="en-US" sz="2200" dirty="0" smtClean="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44</a:t>
            </a:fld>
            <a:endParaRPr lang="en-US" dirty="0">
              <a:solidFill>
                <a:prstClr val="white"/>
              </a:solidFill>
            </a:endParaRPr>
          </a:p>
        </p:txBody>
      </p:sp>
    </p:spTree>
    <p:extLst>
      <p:ext uri="{BB962C8B-B14F-4D97-AF65-F5344CB8AC3E}">
        <p14:creationId xmlns:p14="http://schemas.microsoft.com/office/powerpoint/2010/main" val="2944217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CTE/ROCPs</a:t>
            </a:r>
          </a:p>
        </p:txBody>
      </p:sp>
      <p:sp>
        <p:nvSpPr>
          <p:cNvPr id="3" name="Content Placeholder 2"/>
          <p:cNvSpPr>
            <a:spLocks noGrp="1"/>
          </p:cNvSpPr>
          <p:nvPr>
            <p:ph idx="1"/>
          </p:nvPr>
        </p:nvSpPr>
        <p:spPr/>
        <p:txBody>
          <a:bodyPr>
            <a:normAutofit fontScale="85000" lnSpcReduction="10000"/>
          </a:bodyPr>
          <a:lstStyle/>
          <a:p>
            <a:pPr marL="342900" lvl="1" indent="-342900">
              <a:buFont typeface="Arial" pitchFamily="34" charset="0"/>
              <a:buChar char="•"/>
            </a:pPr>
            <a:r>
              <a:rPr lang="en-US" sz="3100" dirty="0" smtClean="0"/>
              <a:t>Supplemental </a:t>
            </a:r>
            <a:r>
              <a:rPr lang="en-US" sz="3100" dirty="0"/>
              <a:t>Report Language </a:t>
            </a:r>
            <a:endParaRPr lang="en-US" sz="3100" dirty="0" smtClean="0"/>
          </a:p>
          <a:p>
            <a:pPr lvl="1"/>
            <a:r>
              <a:rPr lang="en-US" sz="2600" dirty="0" smtClean="0"/>
              <a:t>Dept</a:t>
            </a:r>
            <a:r>
              <a:rPr lang="en-US" sz="2600" dirty="0" smtClean="0"/>
              <a:t> of Finance </a:t>
            </a:r>
            <a:r>
              <a:rPr lang="en-US" sz="2600" dirty="0"/>
              <a:t>shall report to the Legislature regarding recommendations for the appropriate future treatment of funding for any former categorical education </a:t>
            </a:r>
            <a:r>
              <a:rPr lang="en-US" sz="2600" dirty="0" smtClean="0"/>
              <a:t>programs…</a:t>
            </a:r>
            <a:r>
              <a:rPr lang="en-US" sz="2600" dirty="0"/>
              <a:t> </a:t>
            </a:r>
            <a:endParaRPr lang="en-US" sz="2600" dirty="0" smtClean="0"/>
          </a:p>
          <a:p>
            <a:pPr lvl="1"/>
            <a:r>
              <a:rPr lang="en-US" sz="2600" dirty="0" smtClean="0"/>
              <a:t>including </a:t>
            </a:r>
            <a:r>
              <a:rPr lang="en-US" sz="2600" dirty="0"/>
              <a:t>but not limited to Regional Occupational Centers and </a:t>
            </a:r>
            <a:r>
              <a:rPr lang="en-US" sz="2600" dirty="0" smtClean="0"/>
              <a:t>Programs… </a:t>
            </a:r>
          </a:p>
          <a:p>
            <a:pPr lvl="1"/>
            <a:r>
              <a:rPr lang="en-US" sz="2600" dirty="0" smtClean="0"/>
              <a:t>shall address </a:t>
            </a:r>
            <a:r>
              <a:rPr lang="en-US" sz="2600" dirty="0"/>
              <a:t>(1) maintenance of effort requirements, (2) the future treatment of funding within the Local Control Funding Formula, (3) compliance with state law and regulation, (4) funding structures and policy changes to minimize disruption of, and assure continuity and quality of, critical services to students and school </a:t>
            </a:r>
            <a:r>
              <a:rPr lang="en-US" sz="2600" dirty="0" smtClean="0"/>
              <a:t>employees</a:t>
            </a:r>
          </a:p>
          <a:p>
            <a:pPr marL="342900" lvl="1" indent="-342900">
              <a:buFont typeface="Arial" pitchFamily="34" charset="0"/>
              <a:buChar char="•"/>
            </a:pPr>
            <a:r>
              <a:rPr lang="en-US" sz="3100" dirty="0"/>
              <a:t>Expect more </a:t>
            </a:r>
            <a:r>
              <a:rPr lang="en-US" sz="3100" dirty="0" smtClean="0"/>
              <a:t>discussion</a:t>
            </a:r>
            <a:endParaRPr lang="en-US" sz="3100"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45</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2026768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Adult Education</a:t>
            </a:r>
            <a:endParaRPr lang="en-US" dirty="0"/>
          </a:p>
        </p:txBody>
      </p:sp>
      <p:sp>
        <p:nvSpPr>
          <p:cNvPr id="3" name="Content Placeholder 2"/>
          <p:cNvSpPr>
            <a:spLocks noGrp="1"/>
          </p:cNvSpPr>
          <p:nvPr>
            <p:ph idx="1"/>
          </p:nvPr>
        </p:nvSpPr>
        <p:spPr/>
        <p:txBody>
          <a:bodyPr>
            <a:normAutofit fontScale="77500" lnSpcReduction="20000"/>
          </a:bodyPr>
          <a:lstStyle/>
          <a:p>
            <a:pPr marL="403225" lvl="1" indent="-403225" defTabSz="398463">
              <a:lnSpc>
                <a:spcPct val="110000"/>
              </a:lnSpc>
              <a:buFont typeface="Arial" pitchFamily="34" charset="0"/>
              <a:buChar char="•"/>
            </a:pPr>
            <a:r>
              <a:rPr lang="en-US" sz="3200" dirty="0" smtClean="0"/>
              <a:t>Issues remain unresolved</a:t>
            </a:r>
          </a:p>
          <a:p>
            <a:pPr marL="403225" lvl="1" indent="-403225" defTabSz="398463">
              <a:lnSpc>
                <a:spcPct val="110000"/>
              </a:lnSpc>
              <a:buFont typeface="Arial" pitchFamily="34" charset="0"/>
              <a:buChar char="•"/>
            </a:pPr>
            <a:r>
              <a:rPr lang="en-US" sz="3200" dirty="0" smtClean="0"/>
              <a:t>MOE </a:t>
            </a:r>
            <a:r>
              <a:rPr lang="en-US" sz="3200" dirty="0"/>
              <a:t>requirement on </a:t>
            </a:r>
            <a:r>
              <a:rPr lang="en-US" sz="3200" dirty="0" smtClean="0"/>
              <a:t>Adult Education expenditures remains </a:t>
            </a:r>
            <a:r>
              <a:rPr lang="en-US" sz="3200" dirty="0"/>
              <a:t>for 2014-15</a:t>
            </a:r>
            <a:endParaRPr lang="en-US" sz="3200" dirty="0" smtClean="0"/>
          </a:p>
          <a:p>
            <a:pPr marL="403225" lvl="1" indent="-403225" defTabSz="398463">
              <a:lnSpc>
                <a:spcPct val="110000"/>
              </a:lnSpc>
              <a:buFont typeface="Arial" pitchFamily="34" charset="0"/>
              <a:buChar char="•"/>
            </a:pPr>
            <a:r>
              <a:rPr lang="en-US" sz="3200" dirty="0" smtClean="0"/>
              <a:t>Governor says he will have Adult Ed proposal in January </a:t>
            </a:r>
          </a:p>
          <a:p>
            <a:pPr marL="803275" lvl="2" indent="-403225" defTabSz="398463">
              <a:lnSpc>
                <a:spcPct val="110000"/>
              </a:lnSpc>
              <a:buFont typeface="Wingdings" charset="2"/>
              <a:buChar char="ü"/>
            </a:pPr>
            <a:r>
              <a:rPr lang="en-US" dirty="0" smtClean="0"/>
              <a:t>One-year moratorium on Workforce </a:t>
            </a:r>
            <a:r>
              <a:rPr lang="en-US" dirty="0"/>
              <a:t>I</a:t>
            </a:r>
            <a:r>
              <a:rPr lang="en-US" dirty="0" smtClean="0"/>
              <a:t>nvestment </a:t>
            </a:r>
            <a:r>
              <a:rPr lang="en-US" dirty="0"/>
              <a:t>A</a:t>
            </a:r>
            <a:r>
              <a:rPr lang="en-US" dirty="0" smtClean="0"/>
              <a:t>ct charter schools</a:t>
            </a:r>
          </a:p>
          <a:p>
            <a:pPr marL="403225" lvl="1" indent="-403225" defTabSz="398463">
              <a:lnSpc>
                <a:spcPct val="110000"/>
              </a:lnSpc>
              <a:buFont typeface="Arial" pitchFamily="34" charset="0"/>
              <a:buChar char="•"/>
            </a:pPr>
            <a:r>
              <a:rPr lang="en-US" sz="3200" dirty="0" smtClean="0"/>
              <a:t>2013-14 budget provided $25 million for two-year planning grants to regional consortia of </a:t>
            </a:r>
            <a:r>
              <a:rPr lang="en-US" sz="3200" dirty="0"/>
              <a:t>c</a:t>
            </a:r>
            <a:r>
              <a:rPr lang="en-US" sz="3200" dirty="0" smtClean="0"/>
              <a:t>ommunity </a:t>
            </a:r>
            <a:r>
              <a:rPr lang="en-US" sz="3200" dirty="0"/>
              <a:t>c</a:t>
            </a:r>
            <a:r>
              <a:rPr lang="en-US" sz="3200" dirty="0" smtClean="0"/>
              <a:t>olleges and school districts</a:t>
            </a:r>
          </a:p>
          <a:p>
            <a:pPr marL="403225" lvl="1" indent="-403225" defTabSz="398463">
              <a:lnSpc>
                <a:spcPct val="110000"/>
              </a:lnSpc>
              <a:buFont typeface="Arial" pitchFamily="34" charset="0"/>
              <a:buChar char="•"/>
            </a:pPr>
            <a:r>
              <a:rPr lang="en-US" sz="3200" dirty="0" smtClean="0"/>
              <a:t>Plans to be completed in 2015</a:t>
            </a:r>
          </a:p>
          <a:p>
            <a:pPr marL="403225" lvl="1" indent="-403225" defTabSz="398463">
              <a:lnSpc>
                <a:spcPct val="110000"/>
              </a:lnSpc>
              <a:buFont typeface="Arial" pitchFamily="34" charset="0"/>
              <a:buChar char="•"/>
            </a:pPr>
            <a:r>
              <a:rPr lang="en-US" sz="3200" dirty="0" smtClean="0"/>
              <a:t>Would include county jails (through categorical program)</a:t>
            </a:r>
            <a:endParaRPr lang="en-US"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46</a:t>
            </a:fld>
            <a:endParaRPr lang="en-US" dirty="0">
              <a:solidFill>
                <a:prstClr val="white"/>
              </a:solidFill>
            </a:endParaRPr>
          </a:p>
        </p:txBody>
      </p:sp>
    </p:spTree>
    <p:extLst>
      <p:ext uri="{BB962C8B-B14F-4D97-AF65-F5344CB8AC3E}">
        <p14:creationId xmlns:p14="http://schemas.microsoft.com/office/powerpoint/2010/main" val="302552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BTSA</a:t>
            </a: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sz="3600" dirty="0" smtClean="0"/>
              <a:t>Remains incorporated into the LCFF</a:t>
            </a:r>
          </a:p>
          <a:p>
            <a:pPr fontAlgn="base"/>
            <a:r>
              <a:rPr lang="en-US" sz="3600" dirty="0" smtClean="0"/>
              <a:t>Requires Alameda </a:t>
            </a:r>
            <a:r>
              <a:rPr lang="en-US" sz="3600" dirty="0"/>
              <a:t>County Superintendent of Schools </a:t>
            </a:r>
            <a:r>
              <a:rPr lang="en-US" sz="3600" dirty="0" smtClean="0"/>
              <a:t>to withhold $581,540 </a:t>
            </a:r>
            <a:r>
              <a:rPr lang="en-US" sz="3600" dirty="0"/>
              <a:t>from </a:t>
            </a:r>
            <a:r>
              <a:rPr lang="en-US" sz="3600" dirty="0" smtClean="0"/>
              <a:t>Newark </a:t>
            </a:r>
            <a:r>
              <a:rPr lang="en-US" sz="3600" dirty="0"/>
              <a:t>Unified School </a:t>
            </a:r>
            <a:r>
              <a:rPr lang="en-US" sz="3600" dirty="0" smtClean="0"/>
              <a:t>District LCFF funding, </a:t>
            </a:r>
            <a:r>
              <a:rPr lang="en-US" sz="3600" dirty="0"/>
              <a:t>and allocate </a:t>
            </a:r>
            <a:r>
              <a:rPr lang="en-US" sz="3600" dirty="0" smtClean="0"/>
              <a:t>those funds to four school districts in Alameda County</a:t>
            </a:r>
            <a:endParaRPr lang="en-US" sz="3600" dirty="0"/>
          </a:p>
          <a:p>
            <a:pPr marL="342900" lvl="1" indent="-342900">
              <a:buFont typeface="Arial" pitchFamily="34" charset="0"/>
              <a:buChar char="•"/>
            </a:pPr>
            <a:r>
              <a:rPr lang="en-US" sz="3600" dirty="0" smtClean="0"/>
              <a:t>Supplemental </a:t>
            </a:r>
            <a:r>
              <a:rPr lang="en-US" sz="3600" dirty="0"/>
              <a:t>Report Language </a:t>
            </a:r>
          </a:p>
          <a:p>
            <a:pPr lvl="1"/>
            <a:r>
              <a:rPr lang="en-US" sz="3100" dirty="0" smtClean="0"/>
              <a:t>Dept. of Finance </a:t>
            </a:r>
            <a:r>
              <a:rPr lang="en-US" sz="3100" dirty="0"/>
              <a:t>shall report to the Legislature regarding recommendations for the appropriate future treatment of funding for any former categorical </a:t>
            </a:r>
            <a:r>
              <a:rPr lang="en-US" sz="3100" dirty="0" smtClean="0"/>
              <a:t>programs</a:t>
            </a:r>
            <a:r>
              <a:rPr lang="en-US" sz="3100" dirty="0"/>
              <a:t>… </a:t>
            </a:r>
          </a:p>
          <a:p>
            <a:pPr lvl="1"/>
            <a:r>
              <a:rPr lang="en-US" sz="3100" dirty="0"/>
              <a:t>including but not limited to </a:t>
            </a:r>
            <a:r>
              <a:rPr lang="en-US" sz="3100" dirty="0" smtClean="0"/>
              <a:t>… Beginning </a:t>
            </a:r>
            <a:r>
              <a:rPr lang="en-US" sz="3100" dirty="0"/>
              <a:t>Teacher Support and Assistance… </a:t>
            </a:r>
          </a:p>
          <a:p>
            <a:pPr lvl="1"/>
            <a:r>
              <a:rPr lang="en-US" sz="3100" dirty="0"/>
              <a:t>shall address (1) maintenance of effort requirements, (2) the future treatment of funding within the Local Control Funding Formula, (3) compliance with state law and regulation, (4) funding structures and policy changes to minimize disruption of, and assure continuity and quality of, critical services to students and school employees</a:t>
            </a:r>
          </a:p>
          <a:p>
            <a:pPr fontAlgn="base"/>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47</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1098586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 Nutrition</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Reimbursement rate reductions due to funding deficiency</a:t>
            </a:r>
          </a:p>
          <a:p>
            <a:pPr lvl="1"/>
            <a:r>
              <a:rPr lang="en-US" sz="3100" dirty="0" smtClean="0"/>
              <a:t>May and June 2013-14, but possibly restored</a:t>
            </a:r>
          </a:p>
          <a:p>
            <a:pPr lvl="1"/>
            <a:r>
              <a:rPr lang="en-US" sz="3100" dirty="0" smtClean="0"/>
              <a:t>2014-15 reductions possible later in the year</a:t>
            </a:r>
          </a:p>
          <a:p>
            <a:r>
              <a:rPr lang="en-US" sz="3400" dirty="0" smtClean="0"/>
              <a:t>COLA </a:t>
            </a:r>
            <a:r>
              <a:rPr lang="en-US" sz="3400" dirty="0"/>
              <a:t>increases meals reimbursement rate from $.2229 to $.</a:t>
            </a:r>
            <a:r>
              <a:rPr lang="en-US" sz="3400" dirty="0" smtClean="0"/>
              <a:t>2248</a:t>
            </a:r>
          </a:p>
          <a:p>
            <a:r>
              <a:rPr lang="en-US" sz="3400" dirty="0" smtClean="0"/>
              <a:t>NSLP Special Assistance Alternatives - Provision 2 and 3, Community Eligibility</a:t>
            </a:r>
          </a:p>
          <a:p>
            <a:pPr lvl="1"/>
            <a:r>
              <a:rPr lang="en-US" sz="3100" dirty="0" smtClean="0"/>
              <a:t>Authorizes LCFF school-wide </a:t>
            </a:r>
            <a:r>
              <a:rPr lang="en-US" sz="3100" dirty="0"/>
              <a:t>counts once every four </a:t>
            </a:r>
            <a:r>
              <a:rPr lang="en-US" sz="3100" dirty="0" smtClean="0"/>
              <a:t>years or when required by federal law, but requires accounting for newly </a:t>
            </a:r>
            <a:r>
              <a:rPr lang="en-US" sz="3100" dirty="0"/>
              <a:t>enrolled </a:t>
            </a:r>
            <a:r>
              <a:rPr lang="en-US" sz="3100" dirty="0" smtClean="0"/>
              <a:t>and for </a:t>
            </a:r>
            <a:r>
              <a:rPr lang="en-US" sz="3100" dirty="0" smtClean="0"/>
              <a:t>disenrolled</a:t>
            </a:r>
            <a:r>
              <a:rPr lang="en-US" sz="3100" dirty="0" smtClean="0"/>
              <a:t> </a:t>
            </a:r>
            <a:r>
              <a:rPr lang="en-US" sz="3100" dirty="0"/>
              <a:t>students</a:t>
            </a:r>
          </a:p>
          <a:p>
            <a:pPr lvl="1"/>
            <a:r>
              <a:rPr lang="en-US" sz="3100" dirty="0" smtClean="0"/>
              <a:t>May use 2014-15 </a:t>
            </a:r>
            <a:r>
              <a:rPr lang="en-US" sz="3100" dirty="0"/>
              <a:t>count </a:t>
            </a:r>
            <a:r>
              <a:rPr lang="en-US" sz="3100" dirty="0" smtClean="0"/>
              <a:t>in </a:t>
            </a:r>
            <a:r>
              <a:rPr lang="en-US" sz="3100" dirty="0"/>
              <a:t>place of 2013-14 </a:t>
            </a:r>
            <a:r>
              <a:rPr lang="en-US" sz="3100" dirty="0" smtClean="0"/>
              <a:t>to calculate </a:t>
            </a:r>
            <a:r>
              <a:rPr lang="en-US" sz="3100" dirty="0"/>
              <a:t>LCFF</a:t>
            </a:r>
            <a:r>
              <a:rPr lang="en-US" sz="3100" dirty="0" smtClean="0"/>
              <a:t> </a:t>
            </a:r>
            <a:r>
              <a:rPr lang="en-US" sz="3100" dirty="0"/>
              <a:t>rolling average </a:t>
            </a:r>
            <a:r>
              <a:rPr lang="en-US" sz="3100" dirty="0" smtClean="0"/>
              <a:t>unduplicated count</a:t>
            </a:r>
            <a:endParaRPr lang="en-US" sz="3100" dirty="0"/>
          </a:p>
          <a:p>
            <a:pPr lvl="1"/>
            <a:r>
              <a:rPr lang="en-US" sz="3100" dirty="0"/>
              <a:t>Current year </a:t>
            </a:r>
            <a:r>
              <a:rPr lang="en-US" sz="3100" dirty="0" smtClean="0"/>
              <a:t>LCFF undercounts </a:t>
            </a:r>
            <a:r>
              <a:rPr lang="en-US" sz="3100" dirty="0"/>
              <a:t>not </a:t>
            </a:r>
            <a:r>
              <a:rPr lang="en-US" sz="3100" dirty="0" smtClean="0"/>
              <a:t>resolved</a:t>
            </a:r>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48</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24956319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School Facilities Bond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Transfers </a:t>
            </a:r>
            <a:r>
              <a:rPr lang="en-US" dirty="0"/>
              <a:t>$211 million from existing bond authority from the CTE, Seismic, High Performance and Overcrowded Relief Grant Programs to the New Construction and Modernization Programs</a:t>
            </a:r>
          </a:p>
          <a:p>
            <a:r>
              <a:rPr lang="en-US" dirty="0"/>
              <a:t>Dedicates $188.1 million of one-time Prop 98 General Fund to pay </a:t>
            </a:r>
            <a:r>
              <a:rPr lang="en-US" dirty="0" smtClean="0"/>
              <a:t>down part of </a:t>
            </a:r>
            <a:r>
              <a:rPr lang="en-US" dirty="0"/>
              <a:t>the remaining $459.5 million obligation for the Emergency Repair </a:t>
            </a:r>
            <a:r>
              <a:rPr lang="en-US" dirty="0" smtClean="0"/>
              <a:t>Program (part </a:t>
            </a:r>
            <a:r>
              <a:rPr lang="en-US" dirty="0"/>
              <a:t>of the </a:t>
            </a:r>
            <a:r>
              <a:rPr lang="en-US" i="1" dirty="0"/>
              <a:t>Williams </a:t>
            </a:r>
            <a:r>
              <a:rPr lang="en-US" dirty="0" smtClean="0"/>
              <a:t>settlement) </a:t>
            </a:r>
            <a:endParaRPr lang="en-US" dirty="0"/>
          </a:p>
          <a:p>
            <a:r>
              <a:rPr lang="en-US" dirty="0" smtClean="0"/>
              <a:t>Politics </a:t>
            </a:r>
            <a:r>
              <a:rPr lang="en-US" dirty="0" smtClean="0"/>
              <a:t>of 2014 School Bond</a:t>
            </a:r>
          </a:p>
          <a:p>
            <a:pPr lvl="1"/>
            <a:r>
              <a:rPr lang="en-US" dirty="0" smtClean="0"/>
              <a:t>Need is demonstrated </a:t>
            </a:r>
          </a:p>
          <a:p>
            <a:pPr lvl="1"/>
            <a:r>
              <a:rPr lang="en-US" dirty="0" smtClean="0"/>
              <a:t>Governor’s concerns</a:t>
            </a:r>
          </a:p>
          <a:p>
            <a:pPr lvl="1"/>
            <a:r>
              <a:rPr lang="en-US" dirty="0" smtClean="0"/>
              <a:t>Politics of election year - Water Bond linkage</a:t>
            </a:r>
          </a:p>
          <a:p>
            <a:pPr lvl="1"/>
            <a:r>
              <a:rPr lang="en-US" dirty="0" smtClean="0"/>
              <a:t>Ballot timelines</a:t>
            </a:r>
          </a:p>
          <a:p>
            <a:pPr lvl="1"/>
            <a:r>
              <a:rPr lang="en-US" dirty="0" smtClean="0"/>
              <a:t>Polling</a:t>
            </a:r>
          </a:p>
          <a:p>
            <a:pPr lvl="1"/>
            <a:r>
              <a:rPr lang="en-US" dirty="0" smtClean="0"/>
              <a:t>AB 2235 (Buchanan/</a:t>
            </a:r>
            <a:r>
              <a:rPr lang="en-US" dirty="0" smtClean="0"/>
              <a:t>Hagman</a:t>
            </a:r>
            <a:r>
              <a:rPr lang="en-US" dirty="0" smtClean="0"/>
              <a:t>) likely vehicle</a:t>
            </a:r>
          </a:p>
          <a:p>
            <a:pPr lvl="2"/>
            <a:r>
              <a:rPr lang="en-US" dirty="0" smtClean="0"/>
              <a:t>New construction, modernization, charter schools, higher education</a:t>
            </a:r>
          </a:p>
          <a:p>
            <a:pPr lvl="2"/>
            <a:r>
              <a:rPr lang="en-US" dirty="0" smtClean="0"/>
              <a:t>Bond size in discussion</a:t>
            </a:r>
          </a:p>
          <a:p>
            <a:pPr lvl="1"/>
            <a:endParaRPr lang="en-US" dirty="0" smtClean="0"/>
          </a:p>
        </p:txBody>
      </p:sp>
      <p:sp>
        <p:nvSpPr>
          <p:cNvPr id="5" name="Date Placeholder 29"/>
          <p:cNvSpPr txBox="1">
            <a:spLocks/>
          </p:cNvSpPr>
          <p:nvPr/>
        </p:nvSpPr>
        <p:spPr>
          <a:xfrm>
            <a:off x="6727032" y="6553200"/>
            <a:ext cx="1920240" cy="228600"/>
          </a:xfrm>
          <a:prstGeom prst="rect">
            <a:avLst/>
          </a:prstGeom>
        </p:spPr>
        <p:txBody>
          <a:bodyPr/>
          <a:lstStyle>
            <a:lvl1pPr>
              <a:defRPr sz="120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6" name="Slide Number Placeholder 5"/>
          <p:cNvSpPr>
            <a:spLocks noGrp="1"/>
          </p:cNvSpPr>
          <p:nvPr>
            <p:ph type="sldNum" sz="quarter" idx="4"/>
          </p:nvPr>
        </p:nvSpPr>
        <p:spPr/>
        <p:txBody>
          <a:bodyPr/>
          <a:lstStyle/>
          <a:p>
            <a:fld id="{CDF146C8-CD55-4469-856A-728B45DB25DE}" type="slidenum">
              <a:rPr lang="en-US" smtClean="0"/>
              <a:pPr/>
              <a:t>49</a:t>
            </a:fld>
            <a:endParaRPr lang="en-US" dirty="0"/>
          </a:p>
        </p:txBody>
      </p:sp>
    </p:spTree>
    <p:extLst>
      <p:ext uri="{BB962C8B-B14F-4D97-AF65-F5344CB8AC3E}">
        <p14:creationId xmlns:p14="http://schemas.microsoft.com/office/powerpoint/2010/main" val="258915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Gov</a:t>
            </a:r>
            <a:r>
              <a:rPr lang="en-US" dirty="0" smtClean="0"/>
              <a:t> Wins on Revenue Assumptions</a:t>
            </a:r>
            <a:endParaRPr lang="en-US" dirty="0"/>
          </a:p>
        </p:txBody>
      </p:sp>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5</a:t>
            </a:fld>
            <a:endParaRPr lang="en-US"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42006564"/>
              </p:ext>
            </p:extLst>
          </p:nvPr>
        </p:nvGraphicFramePr>
        <p:xfrm>
          <a:off x="106218" y="1905000"/>
          <a:ext cx="8921892" cy="4331970"/>
        </p:xfrm>
        <a:graphic>
          <a:graphicData uri="http://schemas.openxmlformats.org/drawingml/2006/table">
            <a:tbl>
              <a:tblPr firstRow="1" bandRow="1">
                <a:tableStyleId>{2D5ABB26-0587-4C30-8999-92F81FD0307C}</a:tableStyleId>
              </a:tblPr>
              <a:tblGrid>
                <a:gridCol w="2332182"/>
                <a:gridCol w="1037242"/>
                <a:gridCol w="1173056"/>
                <a:gridCol w="1094853"/>
                <a:gridCol w="1094853"/>
                <a:gridCol w="1094853"/>
                <a:gridCol w="1094853"/>
              </a:tblGrid>
              <a:tr h="349250">
                <a:tc gridSpan="7">
                  <a:txBody>
                    <a:bodyPr/>
                    <a:lstStyle/>
                    <a:p>
                      <a:r>
                        <a:rPr lang="en-US" sz="1800" b="1" dirty="0" smtClean="0">
                          <a:latin typeface="Helvetica"/>
                          <a:cs typeface="Helvetica"/>
                        </a:rPr>
                        <a:t>Administration</a:t>
                      </a:r>
                      <a:r>
                        <a:rPr lang="en-US" sz="1800" b="1" baseline="0" dirty="0" smtClean="0">
                          <a:latin typeface="Helvetica"/>
                          <a:cs typeface="Helvetica"/>
                        </a:rPr>
                        <a:t> Revenue Forecast</a:t>
                      </a:r>
                      <a:endParaRPr lang="en-US" sz="1800" b="1" dirty="0">
                        <a:latin typeface="Helvetica"/>
                        <a:cs typeface="Helvetica"/>
                      </a:endParaRPr>
                    </a:p>
                  </a:txBody>
                  <a:tcP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9250">
                <a:tc gridSpan="7">
                  <a:txBody>
                    <a:bodyPr/>
                    <a:lstStyle/>
                    <a:p>
                      <a:r>
                        <a:rPr lang="en-US" sz="1200" i="1" dirty="0" smtClean="0">
                          <a:latin typeface="Helvetica"/>
                          <a:cs typeface="Helvetica"/>
                        </a:rPr>
                        <a:t>General</a:t>
                      </a:r>
                      <a:r>
                        <a:rPr lang="en-US" sz="1200" i="1" baseline="0" dirty="0" smtClean="0">
                          <a:latin typeface="Helvetica"/>
                          <a:cs typeface="Helvetica"/>
                        </a:rPr>
                        <a:t> Fund and Education Protection Account Revenues and Transfers (In Millions)</a:t>
                      </a:r>
                      <a:endParaRPr lang="en-US" sz="1200" i="1" dirty="0">
                        <a:latin typeface="Helvetica"/>
                        <a:cs typeface="Helvetica"/>
                      </a:endParaRPr>
                    </a:p>
                  </a:txBody>
                  <a:tcPr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9250">
                <a:tc>
                  <a:txBody>
                    <a:bodyPr/>
                    <a:lstStyle/>
                    <a:p>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2012-13</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2013-14</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2014-15</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2015-16</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2016-17</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2017-18</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250">
                <a:tc>
                  <a:txBody>
                    <a:bodyPr/>
                    <a:lstStyle/>
                    <a:p>
                      <a:r>
                        <a:rPr lang="en-US" sz="1400" dirty="0" smtClean="0">
                          <a:latin typeface="Helvetica"/>
                          <a:cs typeface="Helvetica"/>
                        </a:rPr>
                        <a:t>Personal Income</a:t>
                      </a:r>
                      <a:r>
                        <a:rPr lang="en-US" sz="1400" baseline="0" dirty="0" smtClean="0">
                          <a:latin typeface="Helvetica"/>
                          <a:cs typeface="Helvetica"/>
                        </a:rPr>
                        <a:t> Tax</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400" dirty="0" smtClean="0">
                          <a:latin typeface="Helvetica"/>
                          <a:cs typeface="Helvetica"/>
                        </a:rPr>
                        <a:t>$64,484</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400" dirty="0" smtClean="0">
                          <a:latin typeface="Helvetica"/>
                          <a:cs typeface="Helvetica"/>
                        </a:rPr>
                        <a:t>$66,522</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400" dirty="0" smtClean="0">
                          <a:latin typeface="Helvetica"/>
                          <a:cs typeface="Helvetica"/>
                        </a:rPr>
                        <a:t>$70,238</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400" dirty="0" smtClean="0">
                          <a:latin typeface="Helvetica"/>
                          <a:cs typeface="Helvetica"/>
                        </a:rPr>
                        <a:t>$74,444</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400" dirty="0" smtClean="0">
                          <a:latin typeface="Helvetica"/>
                          <a:cs typeface="Helvetica"/>
                        </a:rPr>
                        <a:t>$78,082</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c>
                  <a:txBody>
                    <a:bodyPr/>
                    <a:lstStyle/>
                    <a:p>
                      <a:pPr algn="r"/>
                      <a:r>
                        <a:rPr lang="en-US" sz="1400" dirty="0" smtClean="0">
                          <a:latin typeface="Helvetica"/>
                          <a:cs typeface="Helvetica"/>
                        </a:rPr>
                        <a:t>$82,029</a:t>
                      </a:r>
                      <a:endParaRPr lang="en-US" sz="1400" dirty="0">
                        <a:latin typeface="Helvetica"/>
                        <a:cs typeface="Helvetica"/>
                      </a:endParaRPr>
                    </a:p>
                  </a:txBody>
                  <a:tcPr>
                    <a:lnT w="12700" cap="flat" cmpd="sng" algn="ctr">
                      <a:solidFill>
                        <a:srgbClr val="000000"/>
                      </a:solidFill>
                      <a:prstDash val="solid"/>
                      <a:round/>
                      <a:headEnd type="none" w="med" len="med"/>
                      <a:tailEnd type="none" w="med" len="med"/>
                    </a:lnT>
                  </a:tcPr>
                </a:tc>
              </a:tr>
              <a:tr h="349250">
                <a:tc>
                  <a:txBody>
                    <a:bodyPr/>
                    <a:lstStyle/>
                    <a:p>
                      <a:r>
                        <a:rPr lang="en-US" sz="1400" dirty="0" smtClean="0">
                          <a:latin typeface="Helvetica"/>
                          <a:cs typeface="Helvetica"/>
                        </a:rPr>
                        <a:t>Sales and</a:t>
                      </a:r>
                      <a:r>
                        <a:rPr lang="en-US" sz="1400" baseline="0" dirty="0" smtClean="0">
                          <a:latin typeface="Helvetica"/>
                          <a:cs typeface="Helvetica"/>
                        </a:rPr>
                        <a:t> Use Tax</a:t>
                      </a:r>
                      <a:endParaRPr lang="en-US" sz="1400" dirty="0">
                        <a:latin typeface="Helvetica"/>
                        <a:cs typeface="Helvetica"/>
                      </a:endParaRPr>
                    </a:p>
                  </a:txBody>
                  <a:tcPr/>
                </a:tc>
                <a:tc>
                  <a:txBody>
                    <a:bodyPr/>
                    <a:lstStyle/>
                    <a:p>
                      <a:pPr algn="r"/>
                      <a:r>
                        <a:rPr lang="en-US" sz="1400" dirty="0" smtClean="0">
                          <a:latin typeface="Helvetica"/>
                          <a:cs typeface="Helvetica"/>
                        </a:rPr>
                        <a:t>$20,482</a:t>
                      </a:r>
                      <a:endParaRPr lang="en-US" sz="1400" dirty="0">
                        <a:latin typeface="Helvetica"/>
                        <a:cs typeface="Helvetica"/>
                      </a:endParaRPr>
                    </a:p>
                  </a:txBody>
                  <a:tcPr/>
                </a:tc>
                <a:tc>
                  <a:txBody>
                    <a:bodyPr/>
                    <a:lstStyle/>
                    <a:p>
                      <a:pPr algn="r"/>
                      <a:r>
                        <a:rPr lang="en-US" sz="1400" dirty="0" smtClean="0">
                          <a:latin typeface="Helvetica"/>
                          <a:cs typeface="Helvetica"/>
                        </a:rPr>
                        <a:t>$22,759</a:t>
                      </a:r>
                      <a:endParaRPr lang="en-US" sz="1400" dirty="0">
                        <a:latin typeface="Helvetica"/>
                        <a:cs typeface="Helvetica"/>
                      </a:endParaRPr>
                    </a:p>
                  </a:txBody>
                  <a:tcPr/>
                </a:tc>
                <a:tc>
                  <a:txBody>
                    <a:bodyPr/>
                    <a:lstStyle/>
                    <a:p>
                      <a:pPr algn="r"/>
                      <a:r>
                        <a:rPr lang="en-US" sz="1400" dirty="0" smtClean="0">
                          <a:latin typeface="Helvetica"/>
                          <a:cs typeface="Helvetica"/>
                        </a:rPr>
                        <a:t>$23,823</a:t>
                      </a:r>
                      <a:endParaRPr lang="en-US" sz="1400" dirty="0">
                        <a:latin typeface="Helvetica"/>
                        <a:cs typeface="Helvetica"/>
                      </a:endParaRPr>
                    </a:p>
                  </a:txBody>
                  <a:tcPr/>
                </a:tc>
                <a:tc>
                  <a:txBody>
                    <a:bodyPr/>
                    <a:lstStyle/>
                    <a:p>
                      <a:pPr algn="r"/>
                      <a:r>
                        <a:rPr lang="en-US" sz="1400" dirty="0" smtClean="0">
                          <a:latin typeface="Helvetica"/>
                          <a:cs typeface="Helvetica"/>
                        </a:rPr>
                        <a:t>$25,686</a:t>
                      </a:r>
                      <a:endParaRPr lang="en-US" sz="1400" dirty="0">
                        <a:latin typeface="Helvetica"/>
                        <a:cs typeface="Helvetica"/>
                      </a:endParaRPr>
                    </a:p>
                  </a:txBody>
                  <a:tcPr/>
                </a:tc>
                <a:tc>
                  <a:txBody>
                    <a:bodyPr/>
                    <a:lstStyle/>
                    <a:p>
                      <a:pPr algn="r"/>
                      <a:r>
                        <a:rPr lang="en-US" sz="1400" dirty="0" smtClean="0">
                          <a:latin typeface="Helvetica"/>
                          <a:cs typeface="Helvetica"/>
                        </a:rPr>
                        <a:t>$26,267</a:t>
                      </a:r>
                      <a:endParaRPr lang="en-US" sz="1400" dirty="0">
                        <a:latin typeface="Helvetica"/>
                        <a:cs typeface="Helvetica"/>
                      </a:endParaRPr>
                    </a:p>
                  </a:txBody>
                  <a:tcPr/>
                </a:tc>
                <a:tc>
                  <a:txBody>
                    <a:bodyPr/>
                    <a:lstStyle/>
                    <a:p>
                      <a:pPr algn="r"/>
                      <a:r>
                        <a:rPr lang="en-US" sz="1400" dirty="0" smtClean="0">
                          <a:latin typeface="Helvetica"/>
                          <a:cs typeface="Helvetica"/>
                        </a:rPr>
                        <a:t>$26,</a:t>
                      </a:r>
                      <a:r>
                        <a:rPr lang="en-US" sz="1400" baseline="0" dirty="0" smtClean="0">
                          <a:latin typeface="Helvetica"/>
                          <a:cs typeface="Helvetica"/>
                        </a:rPr>
                        <a:t>775</a:t>
                      </a:r>
                      <a:endParaRPr lang="en-US" sz="1400" dirty="0">
                        <a:latin typeface="Helvetica"/>
                        <a:cs typeface="Helvetica"/>
                      </a:endParaRPr>
                    </a:p>
                  </a:txBody>
                  <a:tcPr/>
                </a:tc>
              </a:tr>
              <a:tr h="349250">
                <a:tc>
                  <a:txBody>
                    <a:bodyPr/>
                    <a:lstStyle/>
                    <a:p>
                      <a:r>
                        <a:rPr lang="en-US" sz="1400" dirty="0" smtClean="0">
                          <a:latin typeface="Helvetica"/>
                          <a:cs typeface="Helvetica"/>
                        </a:rPr>
                        <a:t>Corporation Tax</a:t>
                      </a:r>
                      <a:endParaRPr lang="en-US" sz="1400" dirty="0">
                        <a:latin typeface="Helvetica"/>
                        <a:cs typeface="Helvetica"/>
                      </a:endParaRPr>
                    </a:p>
                  </a:txBody>
                  <a:tcPr/>
                </a:tc>
                <a:tc>
                  <a:txBody>
                    <a:bodyPr/>
                    <a:lstStyle/>
                    <a:p>
                      <a:pPr algn="r"/>
                      <a:r>
                        <a:rPr lang="en-US" sz="1400" dirty="0" smtClean="0">
                          <a:latin typeface="Helvetica"/>
                          <a:cs typeface="Helvetica"/>
                        </a:rPr>
                        <a:t>$7,783</a:t>
                      </a:r>
                      <a:endParaRPr lang="en-US" sz="14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400" dirty="0" smtClean="0">
                          <a:latin typeface="Helvetica"/>
                          <a:cs typeface="Helvetica"/>
                        </a:rPr>
                        <a:t>$8,107</a:t>
                      </a:r>
                      <a:endParaRPr lang="en-US" sz="14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400" dirty="0" smtClean="0">
                          <a:latin typeface="Helvetica"/>
                          <a:cs typeface="Helvetica"/>
                        </a:rPr>
                        <a:t>$8,910</a:t>
                      </a:r>
                      <a:endParaRPr lang="en-US" sz="14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400" dirty="0" smtClean="0">
                          <a:latin typeface="Helvetica"/>
                          <a:cs typeface="Helvetica"/>
                        </a:rPr>
                        <a:t>$9,644</a:t>
                      </a:r>
                      <a:endParaRPr lang="en-US" sz="14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400" dirty="0" smtClean="0">
                          <a:latin typeface="Helvetica"/>
                          <a:cs typeface="Helvetica"/>
                        </a:rPr>
                        <a:t>$10,034</a:t>
                      </a:r>
                      <a:endParaRPr lang="en-US" sz="1400" dirty="0">
                        <a:latin typeface="Helvetica"/>
                        <a:cs typeface="Helvetica"/>
                      </a:endParaRPr>
                    </a:p>
                  </a:txBody>
                  <a:tcPr>
                    <a:lnB w="12700" cap="flat" cmpd="sng" algn="ctr">
                      <a:solidFill>
                        <a:srgbClr val="000000"/>
                      </a:solidFill>
                      <a:prstDash val="solid"/>
                      <a:round/>
                      <a:headEnd type="none" w="med" len="med"/>
                      <a:tailEnd type="none" w="med" len="med"/>
                    </a:lnB>
                  </a:tcPr>
                </a:tc>
                <a:tc>
                  <a:txBody>
                    <a:bodyPr/>
                    <a:lstStyle/>
                    <a:p>
                      <a:pPr algn="r"/>
                      <a:r>
                        <a:rPr lang="en-US" sz="1400" dirty="0" smtClean="0">
                          <a:latin typeface="Helvetica"/>
                          <a:cs typeface="Helvetica"/>
                        </a:rPr>
                        <a:t>$10,292</a:t>
                      </a:r>
                      <a:endParaRPr lang="en-US" sz="1400" dirty="0">
                        <a:latin typeface="Helvetica"/>
                        <a:cs typeface="Helvetica"/>
                      </a:endParaRPr>
                    </a:p>
                  </a:txBody>
                  <a:tcPr>
                    <a:lnB w="12700" cap="flat" cmpd="sng" algn="ctr">
                      <a:solidFill>
                        <a:srgbClr val="000000"/>
                      </a:solidFill>
                      <a:prstDash val="solid"/>
                      <a:round/>
                      <a:headEnd type="none" w="med" len="med"/>
                      <a:tailEnd type="none" w="med" len="med"/>
                    </a:lnB>
                  </a:tcPr>
                </a:tc>
              </a:tr>
              <a:tr h="349250">
                <a:tc>
                  <a:txBody>
                    <a:bodyPr/>
                    <a:lstStyle/>
                    <a:p>
                      <a:r>
                        <a:rPr lang="en-US" sz="1400" dirty="0" smtClean="0">
                          <a:latin typeface="Helvetica"/>
                          <a:cs typeface="Helvetica"/>
                        </a:rPr>
                        <a:t>Subtotal</a:t>
                      </a:r>
                      <a:r>
                        <a:rPr lang="en-US" sz="1400" baseline="0" dirty="0" smtClean="0">
                          <a:latin typeface="Helvetica"/>
                          <a:cs typeface="Helvetica"/>
                        </a:rPr>
                        <a:t> </a:t>
                      </a:r>
                      <a:r>
                        <a:rPr lang="en-US" sz="1400" dirty="0" smtClean="0">
                          <a:latin typeface="Helvetica"/>
                          <a:cs typeface="Helvetica"/>
                        </a:rPr>
                        <a:t>“Big</a:t>
                      </a:r>
                      <a:r>
                        <a:rPr lang="en-US" sz="1400" baseline="0" dirty="0" smtClean="0">
                          <a:latin typeface="Helvetica"/>
                          <a:cs typeface="Helvetica"/>
                        </a:rPr>
                        <a:t> Three” Taxes</a:t>
                      </a:r>
                      <a:endParaRPr lang="en-US" sz="1400" dirty="0">
                        <a:latin typeface="Helvetica"/>
                        <a:cs typeface="Helvetica"/>
                      </a:endParaRPr>
                    </a:p>
                  </a:txBody>
                  <a:tcPr/>
                </a:tc>
                <a:tc>
                  <a:txBody>
                    <a:bodyPr/>
                    <a:lstStyle/>
                    <a:p>
                      <a:pPr algn="r"/>
                      <a:r>
                        <a:rPr lang="en-US" sz="1400" b="1" dirty="0" smtClean="0">
                          <a:latin typeface="Helvetica"/>
                          <a:cs typeface="Helvetica"/>
                        </a:rPr>
                        <a:t>$92,749</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400" b="1" dirty="0" smtClean="0">
                          <a:latin typeface="Helvetica"/>
                          <a:cs typeface="Helvetica"/>
                        </a:rPr>
                        <a:t>$97,388</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400" b="1" dirty="0" smtClean="0">
                          <a:latin typeface="Helvetica"/>
                          <a:cs typeface="Helvetica"/>
                        </a:rPr>
                        <a:t>$102,971</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400" b="1" dirty="0" smtClean="0">
                          <a:latin typeface="Helvetica"/>
                          <a:cs typeface="Helvetica"/>
                        </a:rPr>
                        <a:t>$109,774</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400" b="1" dirty="0" smtClean="0">
                          <a:latin typeface="Helvetica"/>
                          <a:cs typeface="Helvetica"/>
                        </a:rPr>
                        <a:t>$114,383</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sz="1400" b="1" dirty="0" smtClean="0">
                          <a:latin typeface="Helvetica"/>
                          <a:cs typeface="Helvetica"/>
                        </a:rPr>
                        <a:t>$119,096</a:t>
                      </a:r>
                      <a:endParaRPr lang="en-US" sz="1400" b="1" dirty="0">
                        <a:latin typeface="Helvetica"/>
                        <a:cs typeface="Helvetica"/>
                      </a:endParaRPr>
                    </a:p>
                  </a:txBody>
                  <a:tcP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9250">
                <a:tc>
                  <a:txBody>
                    <a:bodyPr/>
                    <a:lstStyle/>
                    <a:p>
                      <a:r>
                        <a:rPr lang="en-US" sz="1400" dirty="0" smtClean="0">
                          <a:latin typeface="Helvetica"/>
                          <a:cs typeface="Helvetica"/>
                        </a:rPr>
                        <a:t>Insurance Tax</a:t>
                      </a:r>
                      <a:endParaRPr lang="en-US" sz="1400" dirty="0">
                        <a:latin typeface="Helvetica"/>
                        <a:cs typeface="Helvetica"/>
                      </a:endParaRPr>
                    </a:p>
                  </a:txBody>
                  <a:tcPr/>
                </a:tc>
                <a:tc>
                  <a:txBody>
                    <a:bodyPr/>
                    <a:lstStyle/>
                    <a:p>
                      <a:pPr algn="r"/>
                      <a:r>
                        <a:rPr lang="en-US" sz="1400" dirty="0" smtClean="0">
                          <a:latin typeface="Helvetica"/>
                          <a:cs typeface="Helvetica"/>
                        </a:rPr>
                        <a:t>$2,221</a:t>
                      </a:r>
                      <a:endParaRPr lang="en-US" sz="1400" dirty="0">
                        <a:latin typeface="Helvetica"/>
                        <a:cs typeface="Helvetica"/>
                      </a:endParaRPr>
                    </a:p>
                  </a:txBody>
                  <a:tcPr>
                    <a:lnT w="12700" cap="flat" cmpd="sng" algn="ctr">
                      <a:solidFill>
                        <a:scrgbClr r="0" g="0" b="0"/>
                      </a:solidFill>
                      <a:prstDash val="solid"/>
                      <a:round/>
                      <a:headEnd type="none" w="med" len="med"/>
                      <a:tailEnd type="none" w="med" len="med"/>
                    </a:lnT>
                  </a:tcPr>
                </a:tc>
                <a:tc>
                  <a:txBody>
                    <a:bodyPr/>
                    <a:lstStyle/>
                    <a:p>
                      <a:pPr algn="r"/>
                      <a:r>
                        <a:rPr lang="en-US" sz="1400" dirty="0" smtClean="0">
                          <a:latin typeface="Helvetica"/>
                          <a:cs typeface="Helvetica"/>
                        </a:rPr>
                        <a:t>$2,287</a:t>
                      </a:r>
                      <a:endParaRPr lang="en-US" sz="1400" dirty="0">
                        <a:latin typeface="Helvetica"/>
                        <a:cs typeface="Helvetica"/>
                      </a:endParaRPr>
                    </a:p>
                  </a:txBody>
                  <a:tcPr>
                    <a:lnT w="12700" cap="flat" cmpd="sng" algn="ctr">
                      <a:solidFill>
                        <a:scrgbClr r="0" g="0" b="0"/>
                      </a:solidFill>
                      <a:prstDash val="solid"/>
                      <a:round/>
                      <a:headEnd type="none" w="med" len="med"/>
                      <a:tailEnd type="none" w="med" len="med"/>
                    </a:lnT>
                  </a:tcPr>
                </a:tc>
                <a:tc>
                  <a:txBody>
                    <a:bodyPr/>
                    <a:lstStyle/>
                    <a:p>
                      <a:pPr algn="r"/>
                      <a:r>
                        <a:rPr lang="en-US" sz="1400" dirty="0" smtClean="0">
                          <a:latin typeface="Helvetica"/>
                          <a:cs typeface="Helvetica"/>
                        </a:rPr>
                        <a:t>$2,382</a:t>
                      </a:r>
                      <a:endParaRPr lang="en-US" sz="1400" dirty="0">
                        <a:latin typeface="Helvetica"/>
                        <a:cs typeface="Helvetica"/>
                      </a:endParaRPr>
                    </a:p>
                  </a:txBody>
                  <a:tcPr>
                    <a:lnT w="12700" cap="flat" cmpd="sng" algn="ctr">
                      <a:solidFill>
                        <a:scrgbClr r="0" g="0" b="0"/>
                      </a:solidFill>
                      <a:prstDash val="solid"/>
                      <a:round/>
                      <a:headEnd type="none" w="med" len="med"/>
                      <a:tailEnd type="none" w="med" len="med"/>
                    </a:lnT>
                  </a:tcPr>
                </a:tc>
                <a:tc>
                  <a:txBody>
                    <a:bodyPr/>
                    <a:lstStyle/>
                    <a:p>
                      <a:pPr algn="r"/>
                      <a:r>
                        <a:rPr lang="en-US" sz="1400" dirty="0" smtClean="0">
                          <a:latin typeface="Helvetica"/>
                          <a:cs typeface="Helvetica"/>
                        </a:rPr>
                        <a:t>$2,499</a:t>
                      </a:r>
                      <a:endParaRPr lang="en-US" sz="1400" dirty="0">
                        <a:latin typeface="Helvetica"/>
                        <a:cs typeface="Helvetica"/>
                      </a:endParaRPr>
                    </a:p>
                  </a:txBody>
                  <a:tcPr>
                    <a:lnT w="12700" cap="flat" cmpd="sng" algn="ctr">
                      <a:solidFill>
                        <a:scrgbClr r="0" g="0" b="0"/>
                      </a:solidFill>
                      <a:prstDash val="solid"/>
                      <a:round/>
                      <a:headEnd type="none" w="med" len="med"/>
                      <a:tailEnd type="none" w="med" len="med"/>
                    </a:lnT>
                  </a:tcPr>
                </a:tc>
                <a:tc>
                  <a:txBody>
                    <a:bodyPr/>
                    <a:lstStyle/>
                    <a:p>
                      <a:pPr algn="r"/>
                      <a:r>
                        <a:rPr lang="en-US" sz="1400" dirty="0" smtClean="0">
                          <a:latin typeface="Helvetica"/>
                          <a:cs typeface="Helvetica"/>
                        </a:rPr>
                        <a:t>$2,584</a:t>
                      </a:r>
                      <a:endParaRPr lang="en-US" sz="1400" dirty="0">
                        <a:latin typeface="Helvetica"/>
                        <a:cs typeface="Helvetica"/>
                      </a:endParaRPr>
                    </a:p>
                  </a:txBody>
                  <a:tcPr>
                    <a:lnT w="12700" cap="flat" cmpd="sng" algn="ctr">
                      <a:solidFill>
                        <a:scrgbClr r="0" g="0" b="0"/>
                      </a:solidFill>
                      <a:prstDash val="solid"/>
                      <a:round/>
                      <a:headEnd type="none" w="med" len="med"/>
                      <a:tailEnd type="none" w="med" len="med"/>
                    </a:lnT>
                  </a:tcPr>
                </a:tc>
                <a:tc>
                  <a:txBody>
                    <a:bodyPr/>
                    <a:lstStyle/>
                    <a:p>
                      <a:pPr algn="r"/>
                      <a:r>
                        <a:rPr lang="en-US" sz="1400" dirty="0" smtClean="0">
                          <a:latin typeface="Helvetica"/>
                          <a:cs typeface="Helvetica"/>
                        </a:rPr>
                        <a:t>$2,672</a:t>
                      </a:r>
                      <a:endParaRPr lang="en-US" sz="1400" dirty="0">
                        <a:latin typeface="Helvetica"/>
                        <a:cs typeface="Helvetica"/>
                      </a:endParaRPr>
                    </a:p>
                  </a:txBody>
                  <a:tcPr>
                    <a:lnT w="12700" cap="flat" cmpd="sng" algn="ctr">
                      <a:solidFill>
                        <a:scrgbClr r="0" g="0" b="0"/>
                      </a:solidFill>
                      <a:prstDash val="solid"/>
                      <a:round/>
                      <a:headEnd type="none" w="med" len="med"/>
                      <a:tailEnd type="none" w="med" len="med"/>
                    </a:lnT>
                  </a:tcPr>
                </a:tc>
              </a:tr>
              <a:tr h="349250">
                <a:tc>
                  <a:txBody>
                    <a:bodyPr/>
                    <a:lstStyle/>
                    <a:p>
                      <a:r>
                        <a:rPr lang="en-US" sz="1400" dirty="0" smtClean="0">
                          <a:latin typeface="Helvetica"/>
                          <a:cs typeface="Helvetica"/>
                        </a:rPr>
                        <a:t>Other Revenues</a:t>
                      </a:r>
                      <a:endParaRPr lang="en-US" sz="1400" dirty="0">
                        <a:latin typeface="Helvetica"/>
                        <a:cs typeface="Helvetica"/>
                      </a:endParaRPr>
                    </a:p>
                  </a:txBody>
                  <a:tcPr/>
                </a:tc>
                <a:tc>
                  <a:txBody>
                    <a:bodyPr/>
                    <a:lstStyle/>
                    <a:p>
                      <a:pPr algn="r"/>
                      <a:r>
                        <a:rPr lang="en-US" sz="1400" dirty="0" smtClean="0">
                          <a:latin typeface="Helvetica"/>
                          <a:cs typeface="Helvetica"/>
                        </a:rPr>
                        <a:t>4,432</a:t>
                      </a:r>
                    </a:p>
                  </a:txBody>
                  <a:tcPr/>
                </a:tc>
                <a:tc>
                  <a:txBody>
                    <a:bodyPr/>
                    <a:lstStyle/>
                    <a:p>
                      <a:pPr algn="r"/>
                      <a:r>
                        <a:rPr lang="en-US" sz="1400" dirty="0" smtClean="0">
                          <a:latin typeface="Helvetica"/>
                          <a:cs typeface="Helvetica"/>
                        </a:rPr>
                        <a:t>2,510</a:t>
                      </a:r>
                      <a:endParaRPr lang="en-US" sz="1400" dirty="0">
                        <a:latin typeface="Helvetica"/>
                        <a:cs typeface="Helvetica"/>
                      </a:endParaRPr>
                    </a:p>
                  </a:txBody>
                  <a:tcPr/>
                </a:tc>
                <a:tc>
                  <a:txBody>
                    <a:bodyPr/>
                    <a:lstStyle/>
                    <a:p>
                      <a:pPr algn="r"/>
                      <a:r>
                        <a:rPr lang="en-US" sz="1400" dirty="0" smtClean="0">
                          <a:latin typeface="Helvetica"/>
                          <a:cs typeface="Helvetica"/>
                        </a:rPr>
                        <a:t>$1,741</a:t>
                      </a:r>
                      <a:endParaRPr lang="en-US" sz="1400" dirty="0">
                        <a:latin typeface="Helvetica"/>
                        <a:cs typeface="Helvetica"/>
                      </a:endParaRPr>
                    </a:p>
                  </a:txBody>
                  <a:tcPr/>
                </a:tc>
                <a:tc>
                  <a:txBody>
                    <a:bodyPr/>
                    <a:lstStyle/>
                    <a:p>
                      <a:pPr algn="r"/>
                      <a:r>
                        <a:rPr lang="en-US" sz="1400" dirty="0" smtClean="0">
                          <a:latin typeface="Helvetica"/>
                          <a:cs typeface="Helvetica"/>
                        </a:rPr>
                        <a:t>$2,076</a:t>
                      </a:r>
                      <a:endParaRPr lang="en-US" sz="1400" dirty="0">
                        <a:latin typeface="Helvetica"/>
                        <a:cs typeface="Helvetica"/>
                      </a:endParaRPr>
                    </a:p>
                  </a:txBody>
                  <a:tcPr/>
                </a:tc>
                <a:tc>
                  <a:txBody>
                    <a:bodyPr/>
                    <a:lstStyle/>
                    <a:p>
                      <a:pPr algn="r"/>
                      <a:r>
                        <a:rPr lang="en-US" sz="1400" dirty="0" smtClean="0">
                          <a:latin typeface="Helvetica"/>
                          <a:cs typeface="Helvetica"/>
                        </a:rPr>
                        <a:t>$1,202</a:t>
                      </a:r>
                      <a:endParaRPr lang="en-US" sz="1400" dirty="0">
                        <a:latin typeface="Helvetica"/>
                        <a:cs typeface="Helvetica"/>
                      </a:endParaRPr>
                    </a:p>
                  </a:txBody>
                  <a:tcPr/>
                </a:tc>
                <a:tc>
                  <a:txBody>
                    <a:bodyPr/>
                    <a:lstStyle/>
                    <a:p>
                      <a:pPr algn="r"/>
                      <a:r>
                        <a:rPr lang="en-US" sz="1400" dirty="0" smtClean="0">
                          <a:latin typeface="Helvetica"/>
                          <a:cs typeface="Helvetica"/>
                        </a:rPr>
                        <a:t>$1,837</a:t>
                      </a:r>
                      <a:endParaRPr lang="en-US" sz="1400" dirty="0">
                        <a:latin typeface="Helvetica"/>
                        <a:cs typeface="Helvetica"/>
                      </a:endParaRPr>
                    </a:p>
                  </a:txBody>
                  <a:tcPr/>
                </a:tc>
              </a:tr>
              <a:tr h="0">
                <a:tc>
                  <a:txBody>
                    <a:bodyPr/>
                    <a:lstStyle/>
                    <a:p>
                      <a:endParaRPr lang="en-US" sz="1400" dirty="0">
                        <a:latin typeface="Helvetica"/>
                        <a:cs typeface="Helvetica"/>
                      </a:endParaRPr>
                    </a:p>
                  </a:txBody>
                  <a:tcPr/>
                </a:tc>
                <a:tc>
                  <a:txBody>
                    <a:bodyPr/>
                    <a:lstStyle/>
                    <a:p>
                      <a:pPr algn="r"/>
                      <a:endParaRPr lang="en-US" sz="1400" dirty="0">
                        <a:latin typeface="Helvetica"/>
                        <a:cs typeface="Helvetica"/>
                      </a:endParaRPr>
                    </a:p>
                  </a:txBody>
                  <a:tcPr>
                    <a:lnB w="38100" cap="flat" cmpd="sng" algn="ctr">
                      <a:solidFill>
                        <a:srgbClr val="000000"/>
                      </a:solidFill>
                      <a:prstDash val="solid"/>
                      <a:round/>
                      <a:headEnd type="none" w="med" len="med"/>
                      <a:tailEnd type="none" w="med" len="med"/>
                    </a:lnB>
                  </a:tcPr>
                </a:tc>
                <a:tc>
                  <a:txBody>
                    <a:bodyPr/>
                    <a:lstStyle/>
                    <a:p>
                      <a:pPr algn="r"/>
                      <a:endParaRPr lang="en-US" sz="1400" dirty="0">
                        <a:latin typeface="Helvetica"/>
                        <a:cs typeface="Helvetica"/>
                      </a:endParaRPr>
                    </a:p>
                  </a:txBody>
                  <a:tcPr>
                    <a:lnB w="38100" cap="flat" cmpd="sng" algn="ctr">
                      <a:solidFill>
                        <a:srgbClr val="000000"/>
                      </a:solidFill>
                      <a:prstDash val="solid"/>
                      <a:round/>
                      <a:headEnd type="none" w="med" len="med"/>
                      <a:tailEnd type="none" w="med" len="med"/>
                    </a:lnB>
                  </a:tcPr>
                </a:tc>
                <a:tc>
                  <a:txBody>
                    <a:bodyPr/>
                    <a:lstStyle/>
                    <a:p>
                      <a:pPr algn="r"/>
                      <a:endParaRPr lang="en-US" sz="1400" dirty="0">
                        <a:latin typeface="Helvetica"/>
                        <a:cs typeface="Helvetica"/>
                      </a:endParaRPr>
                    </a:p>
                  </a:txBody>
                  <a:tcPr>
                    <a:lnB w="38100" cap="flat" cmpd="sng" algn="ctr">
                      <a:solidFill>
                        <a:srgbClr val="000000"/>
                      </a:solidFill>
                      <a:prstDash val="solid"/>
                      <a:round/>
                      <a:headEnd type="none" w="med" len="med"/>
                      <a:tailEnd type="none" w="med" len="med"/>
                    </a:lnB>
                  </a:tcPr>
                </a:tc>
                <a:tc>
                  <a:txBody>
                    <a:bodyPr/>
                    <a:lstStyle/>
                    <a:p>
                      <a:pPr algn="r"/>
                      <a:endParaRPr lang="en-US" sz="1400" dirty="0">
                        <a:latin typeface="Helvetica"/>
                        <a:cs typeface="Helvetica"/>
                      </a:endParaRPr>
                    </a:p>
                  </a:txBody>
                  <a:tcPr>
                    <a:lnB w="38100" cap="flat" cmpd="sng" algn="ctr">
                      <a:solidFill>
                        <a:srgbClr val="000000"/>
                      </a:solidFill>
                      <a:prstDash val="solid"/>
                      <a:round/>
                      <a:headEnd type="none" w="med" len="med"/>
                      <a:tailEnd type="none" w="med" len="med"/>
                    </a:lnB>
                  </a:tcPr>
                </a:tc>
                <a:tc>
                  <a:txBody>
                    <a:bodyPr/>
                    <a:lstStyle/>
                    <a:p>
                      <a:pPr algn="r"/>
                      <a:endParaRPr lang="en-US" sz="1400" dirty="0">
                        <a:latin typeface="Helvetica"/>
                        <a:cs typeface="Helvetica"/>
                      </a:endParaRPr>
                    </a:p>
                  </a:txBody>
                  <a:tcPr>
                    <a:lnB w="38100" cap="flat" cmpd="sng" algn="ctr">
                      <a:solidFill>
                        <a:srgbClr val="000000"/>
                      </a:solidFill>
                      <a:prstDash val="solid"/>
                      <a:round/>
                      <a:headEnd type="none" w="med" len="med"/>
                      <a:tailEnd type="none" w="med" len="med"/>
                    </a:lnB>
                  </a:tcPr>
                </a:tc>
                <a:tc>
                  <a:txBody>
                    <a:bodyPr/>
                    <a:lstStyle/>
                    <a:p>
                      <a:pPr algn="r"/>
                      <a:endParaRPr lang="en-US" sz="1400" dirty="0">
                        <a:latin typeface="Helvetica"/>
                        <a:cs typeface="Helvetica"/>
                      </a:endParaRPr>
                    </a:p>
                  </a:txBody>
                  <a:tcPr>
                    <a:lnB w="38100" cap="flat" cmpd="sng" algn="ctr">
                      <a:solidFill>
                        <a:srgbClr val="000000"/>
                      </a:solidFill>
                      <a:prstDash val="solid"/>
                      <a:round/>
                      <a:headEnd type="none" w="med" len="med"/>
                      <a:tailEnd type="none" w="med" len="med"/>
                    </a:lnB>
                  </a:tcPr>
                </a:tc>
              </a:tr>
              <a:tr h="349250">
                <a:tc>
                  <a:txBody>
                    <a:bodyPr/>
                    <a:lstStyle/>
                    <a:p>
                      <a:r>
                        <a:rPr lang="en-US" sz="1400" b="1" dirty="0" smtClean="0">
                          <a:latin typeface="Helvetica"/>
                          <a:cs typeface="Helvetica"/>
                        </a:rPr>
                        <a:t>    Totals</a:t>
                      </a:r>
                      <a:endParaRPr lang="en-US" sz="1400" b="1" dirty="0">
                        <a:latin typeface="Helvetica"/>
                        <a:cs typeface="Helvetica"/>
                      </a:endParaRPr>
                    </a:p>
                  </a:txBody>
                  <a:tcPr/>
                </a:tc>
                <a:tc>
                  <a:txBody>
                    <a:bodyPr/>
                    <a:lstStyle/>
                    <a:p>
                      <a:pPr algn="r"/>
                      <a:r>
                        <a:rPr lang="en-US" sz="1400" b="1" dirty="0" smtClean="0">
                          <a:latin typeface="Helvetica"/>
                          <a:cs typeface="Helvetica"/>
                        </a:rPr>
                        <a:t>$99,402</a:t>
                      </a:r>
                      <a:endParaRPr lang="en-US" sz="1400" b="1" dirty="0">
                        <a:latin typeface="Helvetica"/>
                        <a:cs typeface="Helvetica"/>
                      </a:endParaRPr>
                    </a:p>
                  </a:txBody>
                  <a:tcP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$102,185</a:t>
                      </a:r>
                      <a:endParaRPr lang="en-US" sz="1400" b="1" dirty="0">
                        <a:latin typeface="Helvetica"/>
                        <a:cs typeface="Helvetica"/>
                      </a:endParaRPr>
                    </a:p>
                  </a:txBody>
                  <a:tcP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$107,094</a:t>
                      </a:r>
                      <a:endParaRPr lang="en-US" sz="1400" b="1" dirty="0">
                        <a:latin typeface="Helvetica"/>
                        <a:cs typeface="Helvetica"/>
                      </a:endParaRPr>
                    </a:p>
                  </a:txBody>
                  <a:tcP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$115,473</a:t>
                      </a:r>
                      <a:endParaRPr lang="en-US" sz="1400" b="1" dirty="0">
                        <a:latin typeface="Helvetica"/>
                        <a:cs typeface="Helvetica"/>
                      </a:endParaRPr>
                    </a:p>
                  </a:txBody>
                  <a:tcP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$118,169</a:t>
                      </a:r>
                      <a:endParaRPr lang="en-US" sz="1400" b="1" dirty="0">
                        <a:latin typeface="Helvetica"/>
                        <a:cs typeface="Helvetica"/>
                      </a:endParaRPr>
                    </a:p>
                  </a:txBody>
                  <a:tcP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r"/>
                      <a:r>
                        <a:rPr lang="en-US" sz="1400" b="1" dirty="0" smtClean="0">
                          <a:latin typeface="Helvetica"/>
                          <a:cs typeface="Helvetica"/>
                        </a:rPr>
                        <a:t>$123,605</a:t>
                      </a:r>
                      <a:endParaRPr lang="en-US" sz="1400" b="1" dirty="0">
                        <a:latin typeface="Helvetica"/>
                        <a:cs typeface="Helvetica"/>
                      </a:endParaRPr>
                    </a:p>
                  </a:txBody>
                  <a:tcP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349250">
                <a:tc>
                  <a:txBody>
                    <a:bodyPr/>
                    <a:lstStyle/>
                    <a:p>
                      <a:r>
                        <a:rPr lang="en-US" sz="1400" b="1" dirty="0" smtClean="0">
                          <a:solidFill>
                            <a:srgbClr val="FF0000"/>
                          </a:solidFill>
                          <a:latin typeface="Helvetica"/>
                          <a:cs typeface="Helvetica"/>
                        </a:rPr>
                        <a:t>Difference from LAO Forecast</a:t>
                      </a:r>
                      <a:endParaRPr lang="en-US" sz="1400" b="1" dirty="0">
                        <a:solidFill>
                          <a:srgbClr val="FF0000"/>
                        </a:solidFill>
                        <a:latin typeface="Helvetica"/>
                        <a:cs typeface="Helvetica"/>
                      </a:endParaRPr>
                    </a:p>
                  </a:txBody>
                  <a:tcPr/>
                </a:tc>
                <a:tc>
                  <a:txBody>
                    <a:bodyPr/>
                    <a:lstStyle/>
                    <a:p>
                      <a:pPr algn="r"/>
                      <a:r>
                        <a:rPr lang="en-US" sz="1400" b="1" dirty="0" smtClean="0">
                          <a:solidFill>
                            <a:srgbClr val="FF0000"/>
                          </a:solidFill>
                          <a:latin typeface="Helvetica"/>
                          <a:cs typeface="Helvetica"/>
                        </a:rPr>
                        <a:t>$45</a:t>
                      </a:r>
                      <a:endParaRPr lang="en-US" sz="1400" b="1" dirty="0">
                        <a:solidFill>
                          <a:srgbClr val="FF0000"/>
                        </a:solidFill>
                        <a:latin typeface="Helvetica"/>
                        <a:cs typeface="Helvetica"/>
                      </a:endParaRPr>
                    </a:p>
                  </a:txBody>
                  <a:tcPr anchor="ctr">
                    <a:lnT w="38100" cap="flat" cmpd="sng" algn="ctr">
                      <a:solidFill>
                        <a:srgbClr val="000000"/>
                      </a:solidFill>
                      <a:prstDash val="solid"/>
                      <a:round/>
                      <a:headEnd type="none" w="med" len="med"/>
                      <a:tailEnd type="none" w="med" len="med"/>
                    </a:lnT>
                  </a:tcPr>
                </a:tc>
                <a:tc>
                  <a:txBody>
                    <a:bodyPr/>
                    <a:lstStyle/>
                    <a:p>
                      <a:pPr algn="r"/>
                      <a:r>
                        <a:rPr lang="en-US" sz="1400" b="1" dirty="0" smtClean="0">
                          <a:solidFill>
                            <a:srgbClr val="FF0000"/>
                          </a:solidFill>
                          <a:latin typeface="Helvetica"/>
                          <a:cs typeface="Helvetica"/>
                        </a:rPr>
                        <a:t>-$542</a:t>
                      </a:r>
                      <a:endParaRPr lang="en-US" sz="1400" b="1" dirty="0">
                        <a:solidFill>
                          <a:srgbClr val="FF0000"/>
                        </a:solidFill>
                        <a:latin typeface="Helvetica"/>
                        <a:cs typeface="Helvetica"/>
                      </a:endParaRPr>
                    </a:p>
                  </a:txBody>
                  <a:tcPr anchor="ctr">
                    <a:lnT w="38100" cap="flat" cmpd="sng" algn="ctr">
                      <a:solidFill>
                        <a:srgbClr val="000000"/>
                      </a:solidFill>
                      <a:prstDash val="solid"/>
                      <a:round/>
                      <a:headEnd type="none" w="med" len="med"/>
                      <a:tailEnd type="none" w="med" len="med"/>
                    </a:lnT>
                  </a:tcPr>
                </a:tc>
                <a:tc>
                  <a:txBody>
                    <a:bodyPr/>
                    <a:lstStyle/>
                    <a:p>
                      <a:pPr algn="r"/>
                      <a:r>
                        <a:rPr lang="en-US" sz="1400" b="1" dirty="0" smtClean="0">
                          <a:solidFill>
                            <a:srgbClr val="FF0000"/>
                          </a:solidFill>
                          <a:latin typeface="Helvetica"/>
                          <a:cs typeface="Helvetica"/>
                        </a:rPr>
                        <a:t>-$2,099</a:t>
                      </a:r>
                      <a:endParaRPr lang="en-US" sz="1400" b="1" dirty="0">
                        <a:solidFill>
                          <a:srgbClr val="FF0000"/>
                        </a:solidFill>
                        <a:latin typeface="Helvetica"/>
                        <a:cs typeface="Helvetica"/>
                      </a:endParaRPr>
                    </a:p>
                  </a:txBody>
                  <a:tcPr anchor="ctr">
                    <a:lnT w="38100" cap="flat" cmpd="sng" algn="ctr">
                      <a:solidFill>
                        <a:srgbClr val="000000"/>
                      </a:solidFill>
                      <a:prstDash val="solid"/>
                      <a:round/>
                      <a:headEnd type="none" w="med" len="med"/>
                      <a:tailEnd type="none" w="med" len="med"/>
                    </a:lnT>
                  </a:tcPr>
                </a:tc>
                <a:tc>
                  <a:txBody>
                    <a:bodyPr/>
                    <a:lstStyle/>
                    <a:p>
                      <a:pPr algn="r"/>
                      <a:r>
                        <a:rPr lang="en-US" sz="1400" b="1" dirty="0" smtClean="0">
                          <a:solidFill>
                            <a:srgbClr val="FF0000"/>
                          </a:solidFill>
                          <a:latin typeface="Helvetica"/>
                          <a:cs typeface="Helvetica"/>
                        </a:rPr>
                        <a:t>-$330</a:t>
                      </a:r>
                      <a:endParaRPr lang="en-US" sz="1400" b="1" dirty="0">
                        <a:solidFill>
                          <a:srgbClr val="FF0000"/>
                        </a:solidFill>
                        <a:latin typeface="Helvetica"/>
                        <a:cs typeface="Helvetica"/>
                      </a:endParaRPr>
                    </a:p>
                  </a:txBody>
                  <a:tcPr anchor="ctr">
                    <a:lnT w="38100" cap="flat" cmpd="sng" algn="ctr">
                      <a:solidFill>
                        <a:srgbClr val="000000"/>
                      </a:solidFill>
                      <a:prstDash val="solid"/>
                      <a:round/>
                      <a:headEnd type="none" w="med" len="med"/>
                      <a:tailEnd type="none" w="med" len="med"/>
                    </a:lnT>
                  </a:tcPr>
                </a:tc>
                <a:tc>
                  <a:txBody>
                    <a:bodyPr/>
                    <a:lstStyle/>
                    <a:p>
                      <a:pPr algn="r"/>
                      <a:r>
                        <a:rPr lang="en-US" sz="1400" b="1" dirty="0" smtClean="0">
                          <a:solidFill>
                            <a:srgbClr val="FF0000"/>
                          </a:solidFill>
                          <a:latin typeface="Helvetica"/>
                          <a:cs typeface="Helvetica"/>
                        </a:rPr>
                        <a:t>-$1,479</a:t>
                      </a:r>
                      <a:endParaRPr lang="en-US" sz="1400" b="1" dirty="0">
                        <a:solidFill>
                          <a:srgbClr val="FF0000"/>
                        </a:solidFill>
                        <a:latin typeface="Helvetica"/>
                        <a:cs typeface="Helvetica"/>
                      </a:endParaRPr>
                    </a:p>
                  </a:txBody>
                  <a:tcPr anchor="ctr">
                    <a:lnT w="38100" cap="flat" cmpd="sng" algn="ctr">
                      <a:solidFill>
                        <a:srgbClr val="000000"/>
                      </a:solidFill>
                      <a:prstDash val="solid"/>
                      <a:round/>
                      <a:headEnd type="none" w="med" len="med"/>
                      <a:tailEnd type="none" w="med" len="med"/>
                    </a:lnT>
                  </a:tcPr>
                </a:tc>
                <a:tc>
                  <a:txBody>
                    <a:bodyPr/>
                    <a:lstStyle/>
                    <a:p>
                      <a:pPr algn="r"/>
                      <a:r>
                        <a:rPr lang="en-US" sz="1400" b="1" dirty="0" smtClean="0">
                          <a:solidFill>
                            <a:srgbClr val="FF0000"/>
                          </a:solidFill>
                          <a:latin typeface="Helvetica"/>
                          <a:cs typeface="Helvetica"/>
                        </a:rPr>
                        <a:t>-$865</a:t>
                      </a:r>
                      <a:endParaRPr lang="en-US" sz="1400" b="1" dirty="0">
                        <a:solidFill>
                          <a:srgbClr val="FF0000"/>
                        </a:solidFill>
                        <a:latin typeface="Helvetica"/>
                        <a:cs typeface="Helvetica"/>
                      </a:endParaRPr>
                    </a:p>
                  </a:txBody>
                  <a:tcPr anchor="ctr">
                    <a:lnT w="38100" cap="flat" cmpd="sng" algn="ctr">
                      <a:solidFill>
                        <a:srgbClr val="00000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4008563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39 – Energy Efficiency</a:t>
            </a:r>
            <a:endParaRPr lang="en-US" dirty="0"/>
          </a:p>
        </p:txBody>
      </p:sp>
      <p:sp>
        <p:nvSpPr>
          <p:cNvPr id="3" name="Content Placeholder 2"/>
          <p:cNvSpPr>
            <a:spLocks noGrp="1"/>
          </p:cNvSpPr>
          <p:nvPr>
            <p:ph idx="1"/>
          </p:nvPr>
        </p:nvSpPr>
        <p:spPr>
          <a:xfrm>
            <a:off x="304800" y="1905000"/>
            <a:ext cx="8534400" cy="4724400"/>
          </a:xfrm>
        </p:spPr>
        <p:txBody>
          <a:bodyPr>
            <a:normAutofit fontScale="85000" lnSpcReduction="20000"/>
          </a:bodyPr>
          <a:lstStyle/>
          <a:p>
            <a:pPr>
              <a:lnSpc>
                <a:spcPct val="110000"/>
              </a:lnSpc>
            </a:pPr>
            <a:r>
              <a:rPr lang="en-US" sz="3600" dirty="0" smtClean="0"/>
              <a:t>Budget Act </a:t>
            </a:r>
            <a:r>
              <a:rPr lang="en-US" sz="3600" dirty="0" smtClean="0"/>
              <a:t>allocates $279 million in 2014-15</a:t>
            </a:r>
          </a:p>
          <a:p>
            <a:pPr lvl="1">
              <a:lnSpc>
                <a:spcPct val="110000"/>
              </a:lnSpc>
            </a:pPr>
            <a:r>
              <a:rPr lang="en-US" dirty="0" smtClean="0"/>
              <a:t>contains </a:t>
            </a:r>
            <a:r>
              <a:rPr lang="en-US" dirty="0" smtClean="0"/>
              <a:t>reduction of $9 million </a:t>
            </a:r>
            <a:r>
              <a:rPr lang="en-US" dirty="0" smtClean="0"/>
              <a:t>from 2013-14 level</a:t>
            </a:r>
            <a:endParaRPr lang="en-US" dirty="0" smtClean="0"/>
          </a:p>
          <a:p>
            <a:pPr lvl="1">
              <a:lnSpc>
                <a:spcPct val="110000"/>
              </a:lnSpc>
            </a:pPr>
            <a:r>
              <a:rPr lang="en-US" dirty="0" smtClean="0"/>
              <a:t>Diverts $28 million from grants to revolving loan fund</a:t>
            </a:r>
          </a:p>
          <a:p>
            <a:pPr>
              <a:lnSpc>
                <a:spcPct val="110000"/>
              </a:lnSpc>
            </a:pPr>
            <a:r>
              <a:rPr lang="en-US" sz="3600" dirty="0" smtClean="0"/>
              <a:t>Low number of LEA applications minimizes impact of downward adjustments</a:t>
            </a:r>
          </a:p>
          <a:p>
            <a:pPr>
              <a:lnSpc>
                <a:spcPct val="110000"/>
              </a:lnSpc>
            </a:pPr>
            <a:r>
              <a:rPr lang="en-US" sz="3600" dirty="0" smtClean="0"/>
              <a:t>Advocacy focused on:</a:t>
            </a:r>
          </a:p>
          <a:p>
            <a:pPr lvl="1">
              <a:lnSpc>
                <a:spcPct val="110000"/>
              </a:lnSpc>
            </a:pPr>
            <a:r>
              <a:rPr lang="en-US" dirty="0" smtClean="0"/>
              <a:t>10-week turnaround by CEC is too long</a:t>
            </a:r>
          </a:p>
          <a:p>
            <a:pPr lvl="1">
              <a:lnSpc>
                <a:spcPct val="110000"/>
              </a:lnSpc>
            </a:pPr>
            <a:r>
              <a:rPr lang="en-US" dirty="0" smtClean="0"/>
              <a:t>Only </a:t>
            </a:r>
            <a:r>
              <a:rPr lang="en-US" dirty="0" smtClean="0"/>
              <a:t>$30 </a:t>
            </a:r>
            <a:r>
              <a:rPr lang="en-US" dirty="0" smtClean="0"/>
              <a:t>million of $381 million </a:t>
            </a:r>
            <a:r>
              <a:rPr lang="en-US" dirty="0" smtClean="0"/>
              <a:t>in 2013-14 funds released </a:t>
            </a:r>
            <a:r>
              <a:rPr lang="en-US" dirty="0" smtClean="0"/>
              <a:t>by CDE</a:t>
            </a:r>
          </a:p>
          <a:p>
            <a:pPr lvl="1">
              <a:lnSpc>
                <a:spcPct val="110000"/>
              </a:lnSpc>
            </a:pPr>
            <a:r>
              <a:rPr lang="en-US" dirty="0" smtClean="0"/>
              <a:t>Funding beyond first five years </a:t>
            </a:r>
          </a:p>
          <a:p>
            <a:pPr>
              <a:lnSpc>
                <a:spcPct val="110000"/>
              </a:lnSpc>
            </a:pPr>
            <a:endParaRPr lang="en-US" dirty="0"/>
          </a:p>
          <a:p>
            <a:endParaRPr lang="en-US" dirty="0"/>
          </a:p>
          <a:p>
            <a:endParaRPr lang="en-US" sz="2400" dirty="0"/>
          </a:p>
          <a:p>
            <a:endParaRPr lang="en-US" sz="2400" dirty="0"/>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50</a:t>
            </a:fld>
            <a:endParaRPr lang="en-US" dirty="0"/>
          </a:p>
        </p:txBody>
      </p:sp>
    </p:spTree>
    <p:extLst>
      <p:ext uri="{BB962C8B-B14F-4D97-AF65-F5344CB8AC3E}">
        <p14:creationId xmlns:p14="http://schemas.microsoft.com/office/powerpoint/2010/main" val="371833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39 – Energy Efficiency</a:t>
            </a:r>
            <a:endParaRPr lang="en-US" dirty="0"/>
          </a:p>
        </p:txBody>
      </p:sp>
      <p:sp>
        <p:nvSpPr>
          <p:cNvPr id="3" name="Content Placeholder 2"/>
          <p:cNvSpPr>
            <a:spLocks noGrp="1"/>
          </p:cNvSpPr>
          <p:nvPr>
            <p:ph idx="1"/>
          </p:nvPr>
        </p:nvSpPr>
        <p:spPr>
          <a:xfrm>
            <a:off x="381000" y="1828800"/>
            <a:ext cx="8458200" cy="4572000"/>
          </a:xfrm>
        </p:spPr>
        <p:txBody>
          <a:bodyPr>
            <a:normAutofit/>
          </a:bodyPr>
          <a:lstStyle/>
          <a:p>
            <a:pPr>
              <a:lnSpc>
                <a:spcPct val="90000"/>
              </a:lnSpc>
            </a:pPr>
            <a:r>
              <a:rPr lang="en-US" dirty="0" smtClean="0"/>
              <a:t>California </a:t>
            </a:r>
            <a:r>
              <a:rPr lang="en-US" dirty="0"/>
              <a:t>Energy Commission (CEC) </a:t>
            </a:r>
            <a:r>
              <a:rPr lang="en-US" dirty="0" smtClean="0"/>
              <a:t>Launched New Prop 39 Website </a:t>
            </a:r>
          </a:p>
          <a:p>
            <a:pPr lvl="1">
              <a:lnSpc>
                <a:spcPct val="90000"/>
              </a:lnSpc>
            </a:pPr>
            <a:r>
              <a:rPr lang="en-US" dirty="0" smtClean="0">
                <a:hlinkClick r:id="rId2"/>
              </a:rPr>
              <a:t>http://www.energy.ca.gov/efficiency/proposition39/indes.html</a:t>
            </a:r>
            <a:endParaRPr lang="en-US" dirty="0" smtClean="0"/>
          </a:p>
          <a:p>
            <a:pPr lvl="2">
              <a:lnSpc>
                <a:spcPct val="90000"/>
              </a:lnSpc>
            </a:pPr>
            <a:r>
              <a:rPr lang="en-US" dirty="0" smtClean="0"/>
              <a:t>Prop 39 Fact Sheet</a:t>
            </a:r>
          </a:p>
          <a:p>
            <a:pPr lvl="2">
              <a:lnSpc>
                <a:spcPct val="90000"/>
              </a:lnSpc>
            </a:pPr>
            <a:r>
              <a:rPr lang="en-US" dirty="0" smtClean="0"/>
              <a:t>Listing of approved energy expenditure plans</a:t>
            </a:r>
          </a:p>
          <a:p>
            <a:pPr lvl="2">
              <a:lnSpc>
                <a:spcPct val="90000"/>
              </a:lnSpc>
            </a:pPr>
            <a:r>
              <a:rPr lang="en-US" dirty="0" smtClean="0"/>
              <a:t>Frequently asked questions (searchable)</a:t>
            </a:r>
          </a:p>
          <a:p>
            <a:pPr lvl="2">
              <a:lnSpc>
                <a:spcPct val="90000"/>
              </a:lnSpc>
            </a:pPr>
            <a:r>
              <a:rPr lang="en-US" dirty="0" smtClean="0"/>
              <a:t>Energy expenditure plan handbook</a:t>
            </a:r>
          </a:p>
          <a:p>
            <a:pPr lvl="2">
              <a:lnSpc>
                <a:spcPct val="90000"/>
              </a:lnSpc>
            </a:pPr>
            <a:r>
              <a:rPr lang="en-US" dirty="0" smtClean="0"/>
              <a:t>Energy savings calculator</a:t>
            </a:r>
            <a:endParaRPr lang="en-US" dirty="0"/>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51</a:t>
            </a:fld>
            <a:endParaRPr lang="en-US" dirty="0"/>
          </a:p>
        </p:txBody>
      </p:sp>
    </p:spTree>
    <p:extLst>
      <p:ext uri="{BB962C8B-B14F-4D97-AF65-F5344CB8AC3E}">
        <p14:creationId xmlns:p14="http://schemas.microsoft.com/office/powerpoint/2010/main" val="1155362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39 – Energy Efficiency</a:t>
            </a:r>
            <a:endParaRPr lang="en-US" dirty="0"/>
          </a:p>
        </p:txBody>
      </p:sp>
      <p:sp>
        <p:nvSpPr>
          <p:cNvPr id="3" name="Content Placeholder 2"/>
          <p:cNvSpPr>
            <a:spLocks noGrp="1"/>
          </p:cNvSpPr>
          <p:nvPr>
            <p:ph idx="1"/>
          </p:nvPr>
        </p:nvSpPr>
        <p:spPr>
          <a:xfrm>
            <a:off x="304800" y="1828800"/>
            <a:ext cx="8534400" cy="4724400"/>
          </a:xfrm>
        </p:spPr>
        <p:txBody>
          <a:bodyPr>
            <a:normAutofit/>
          </a:bodyPr>
          <a:lstStyle/>
          <a:p>
            <a:pPr>
              <a:lnSpc>
                <a:spcPct val="90000"/>
              </a:lnSpc>
            </a:pPr>
            <a:r>
              <a:rPr lang="en-US" sz="2400" dirty="0" smtClean="0"/>
              <a:t>Two approaches for districts are emerging:</a:t>
            </a:r>
          </a:p>
          <a:p>
            <a:pPr lvl="1">
              <a:lnSpc>
                <a:spcPct val="90000"/>
              </a:lnSpc>
            </a:pPr>
            <a:r>
              <a:rPr lang="en-US" sz="2000" dirty="0" smtClean="0"/>
              <a:t>Turn-key model</a:t>
            </a:r>
          </a:p>
          <a:p>
            <a:pPr lvl="1">
              <a:lnSpc>
                <a:spcPct val="90000"/>
              </a:lnSpc>
            </a:pPr>
            <a:r>
              <a:rPr lang="en-US" sz="2000" dirty="0" smtClean="0"/>
              <a:t>Consulting model</a:t>
            </a:r>
          </a:p>
          <a:p>
            <a:pPr>
              <a:lnSpc>
                <a:spcPct val="90000"/>
              </a:lnSpc>
            </a:pPr>
            <a:r>
              <a:rPr lang="en-US" sz="2400" dirty="0" smtClean="0"/>
              <a:t>Prop 39 definition of “sole source”</a:t>
            </a:r>
            <a:r>
              <a:rPr lang="en-US" sz="1600" dirty="0"/>
              <a:t>	</a:t>
            </a:r>
            <a:endParaRPr lang="en-US" sz="1600" dirty="0" smtClean="0"/>
          </a:p>
          <a:p>
            <a:pPr lvl="1">
              <a:lnSpc>
                <a:spcPct val="90000"/>
              </a:lnSpc>
            </a:pPr>
            <a:r>
              <a:rPr lang="en-US" sz="2000" dirty="0" smtClean="0"/>
              <a:t>Resolved by RFP or competitive process</a:t>
            </a:r>
          </a:p>
          <a:p>
            <a:pPr lvl="1">
              <a:lnSpc>
                <a:spcPct val="90000"/>
              </a:lnSpc>
            </a:pPr>
            <a:r>
              <a:rPr lang="en-US" sz="2000" dirty="0" smtClean="0"/>
              <a:t>Does NOT require bidding or RFP for every separate component of the project</a:t>
            </a:r>
          </a:p>
          <a:p>
            <a:pPr>
              <a:lnSpc>
                <a:spcPct val="90000"/>
              </a:lnSpc>
            </a:pPr>
            <a:r>
              <a:rPr lang="en-US" sz="2400" dirty="0" smtClean="0"/>
              <a:t>Energy expenditure plan and application submittal</a:t>
            </a:r>
          </a:p>
          <a:p>
            <a:pPr>
              <a:lnSpc>
                <a:spcPct val="90000"/>
              </a:lnSpc>
            </a:pPr>
            <a:r>
              <a:rPr lang="en-US" sz="2400" dirty="0" smtClean="0"/>
              <a:t>Project implementation</a:t>
            </a:r>
          </a:p>
          <a:p>
            <a:pPr>
              <a:lnSpc>
                <a:spcPct val="90000"/>
              </a:lnSpc>
            </a:pPr>
            <a:r>
              <a:rPr lang="en-US" sz="2400" dirty="0" smtClean="0"/>
              <a:t>Measurement and verification</a:t>
            </a:r>
          </a:p>
          <a:p>
            <a:pPr>
              <a:lnSpc>
                <a:spcPct val="90000"/>
              </a:lnSpc>
            </a:pPr>
            <a:r>
              <a:rPr lang="en-US" sz="2400" dirty="0" smtClean="0"/>
              <a:t>Project tracking and reporting</a:t>
            </a:r>
          </a:p>
          <a:p>
            <a:pPr>
              <a:lnSpc>
                <a:spcPct val="90000"/>
              </a:lnSpc>
            </a:pPr>
            <a:r>
              <a:rPr lang="en-US" sz="2400" dirty="0" smtClean="0"/>
              <a:t>Education law firms are helping to validate processes</a:t>
            </a:r>
          </a:p>
          <a:p>
            <a:pPr marL="0" indent="0">
              <a:buNone/>
            </a:pPr>
            <a:endParaRPr lang="en-US" sz="2400" dirty="0"/>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52</a:t>
            </a:fld>
            <a:endParaRPr lang="en-US" dirty="0"/>
          </a:p>
        </p:txBody>
      </p:sp>
    </p:spTree>
    <p:extLst>
      <p:ext uri="{BB962C8B-B14F-4D97-AF65-F5344CB8AC3E}">
        <p14:creationId xmlns:p14="http://schemas.microsoft.com/office/powerpoint/2010/main" val="84639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Politics of 2014</a:t>
            </a:r>
            <a:endParaRPr lang="en-US" dirty="0"/>
          </a:p>
        </p:txBody>
      </p:sp>
      <p:sp>
        <p:nvSpPr>
          <p:cNvPr id="3" name="Content Placeholder 2"/>
          <p:cNvSpPr>
            <a:spLocks noGrp="1"/>
          </p:cNvSpPr>
          <p:nvPr>
            <p:ph idx="1"/>
          </p:nvPr>
        </p:nvSpPr>
        <p:spPr>
          <a:xfrm>
            <a:off x="304800" y="1905000"/>
            <a:ext cx="8534400" cy="4648200"/>
          </a:xfrm>
        </p:spPr>
        <p:txBody>
          <a:bodyPr>
            <a:normAutofit fontScale="92500" lnSpcReduction="10000"/>
          </a:bodyPr>
          <a:lstStyle/>
          <a:p>
            <a:r>
              <a:rPr lang="en-US" dirty="0" smtClean="0"/>
              <a:t>Governor’s race all-but decided</a:t>
            </a:r>
          </a:p>
          <a:p>
            <a:r>
              <a:rPr lang="en-US" dirty="0" smtClean="0"/>
              <a:t>Torlakson</a:t>
            </a:r>
            <a:r>
              <a:rPr lang="en-US" dirty="0"/>
              <a:t> </a:t>
            </a:r>
            <a:r>
              <a:rPr lang="en-US" dirty="0" smtClean="0"/>
              <a:t>faces stiff opposition but is favored to win</a:t>
            </a:r>
          </a:p>
          <a:p>
            <a:r>
              <a:rPr lang="en-US" dirty="0" smtClean="0"/>
              <a:t>Controller race – Betty Yee squeaks through to run-off – it’s hers to lose</a:t>
            </a:r>
          </a:p>
          <a:p>
            <a:r>
              <a:rPr lang="en-US" dirty="0" smtClean="0"/>
              <a:t>2/3rds Dem control of Assembly and Senate is major focus of parties</a:t>
            </a:r>
          </a:p>
          <a:p>
            <a:r>
              <a:rPr lang="en-US" dirty="0" smtClean="0"/>
              <a:t>New Assembly Minority Leader, Kristin Olsen (R-Modesto) will join new Assembly Speaker and Senate Pro Tem</a:t>
            </a:r>
          </a:p>
          <a:p>
            <a:endParaRPr lang="en-US" dirty="0" smtClean="0"/>
          </a:p>
          <a:p>
            <a:endParaRPr lang="en-US" dirty="0" smtClean="0"/>
          </a:p>
          <a:p>
            <a:endParaRPr lang="en-US" dirty="0" smtClean="0"/>
          </a:p>
          <a:p>
            <a:pPr lvl="1"/>
            <a:endParaRPr lang="en-US" dirty="0" smtClean="0"/>
          </a:p>
          <a:p>
            <a:endParaRPr lang="en-US" dirty="0" smtClean="0"/>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53</a:t>
            </a:fld>
            <a:endParaRPr lang="en-US" dirty="0"/>
          </a:p>
        </p:txBody>
      </p:sp>
    </p:spTree>
    <p:extLst>
      <p:ext uri="{BB962C8B-B14F-4D97-AF65-F5344CB8AC3E}">
        <p14:creationId xmlns:p14="http://schemas.microsoft.com/office/powerpoint/2010/main" val="2084296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Budget Related Legislation</a:t>
            </a:r>
          </a:p>
        </p:txBody>
      </p:sp>
      <p:sp>
        <p:nvSpPr>
          <p:cNvPr id="3" name="Content Placeholder 2"/>
          <p:cNvSpPr>
            <a:spLocks noGrp="1"/>
          </p:cNvSpPr>
          <p:nvPr>
            <p:ph idx="1"/>
          </p:nvPr>
        </p:nvSpPr>
        <p:spPr/>
        <p:txBody>
          <a:bodyPr>
            <a:normAutofit lnSpcReduction="10000"/>
          </a:bodyPr>
          <a:lstStyle/>
          <a:p>
            <a:r>
              <a:rPr lang="en-US" dirty="0"/>
              <a:t>Budget Act of </a:t>
            </a:r>
            <a:r>
              <a:rPr lang="en-US" dirty="0" smtClean="0"/>
              <a:t>2014 -</a:t>
            </a:r>
            <a:r>
              <a:rPr lang="en-US" dirty="0"/>
              <a:t>	</a:t>
            </a:r>
            <a:r>
              <a:rPr lang="en-US" dirty="0" smtClean="0"/>
              <a:t>SB </a:t>
            </a:r>
            <a:r>
              <a:rPr lang="en-US" dirty="0"/>
              <a:t>852</a:t>
            </a:r>
          </a:p>
          <a:p>
            <a:r>
              <a:rPr lang="en-US" dirty="0"/>
              <a:t>Budget Trailer Bills</a:t>
            </a:r>
          </a:p>
          <a:p>
            <a:pPr lvl="1"/>
            <a:r>
              <a:rPr lang="en-US" sz="3200" dirty="0"/>
              <a:t>Education </a:t>
            </a:r>
            <a:r>
              <a:rPr lang="en-US" sz="3200" dirty="0" smtClean="0"/>
              <a:t>Omnibus -</a:t>
            </a:r>
            <a:r>
              <a:rPr lang="en-US" sz="3200" dirty="0"/>
              <a:t>	</a:t>
            </a:r>
            <a:r>
              <a:rPr lang="en-US" sz="3200" dirty="0" smtClean="0"/>
              <a:t>SB </a:t>
            </a:r>
            <a:r>
              <a:rPr lang="en-US" sz="3200" dirty="0"/>
              <a:t>858</a:t>
            </a:r>
          </a:p>
          <a:p>
            <a:pPr lvl="1"/>
            <a:r>
              <a:rPr lang="en-US" sz="3200" dirty="0" smtClean="0"/>
              <a:t>LCFF -</a:t>
            </a:r>
            <a:r>
              <a:rPr lang="en-US" sz="3200" dirty="0"/>
              <a:t>			</a:t>
            </a:r>
            <a:r>
              <a:rPr lang="en-US" sz="3200" dirty="0" smtClean="0"/>
              <a:t>SB </a:t>
            </a:r>
            <a:r>
              <a:rPr lang="en-US" sz="3200" dirty="0"/>
              <a:t>859</a:t>
            </a:r>
          </a:p>
          <a:p>
            <a:pPr lvl="1"/>
            <a:r>
              <a:rPr lang="en-US" sz="3200" dirty="0"/>
              <a:t>Higher </a:t>
            </a:r>
            <a:r>
              <a:rPr lang="en-US" sz="3200" dirty="0" smtClean="0"/>
              <a:t>Education -</a:t>
            </a:r>
            <a:r>
              <a:rPr lang="en-US" sz="3200" dirty="0"/>
              <a:t>	</a:t>
            </a:r>
            <a:r>
              <a:rPr lang="en-US" sz="3200" dirty="0" smtClean="0"/>
              <a:t>SB </a:t>
            </a:r>
            <a:r>
              <a:rPr lang="en-US" sz="3200" dirty="0"/>
              <a:t>860</a:t>
            </a:r>
          </a:p>
          <a:p>
            <a:pPr lvl="1"/>
            <a:r>
              <a:rPr lang="en-US" sz="3200" dirty="0" smtClean="0"/>
              <a:t>STRS -</a:t>
            </a:r>
            <a:r>
              <a:rPr lang="en-US" sz="3200" dirty="0"/>
              <a:t>			</a:t>
            </a:r>
            <a:r>
              <a:rPr lang="en-US" sz="3200" dirty="0" smtClean="0"/>
              <a:t>SB </a:t>
            </a:r>
            <a:r>
              <a:rPr lang="en-US" sz="3200" dirty="0"/>
              <a:t>864</a:t>
            </a:r>
          </a:p>
          <a:p>
            <a:pPr lvl="1"/>
            <a:r>
              <a:rPr lang="en-US" sz="3200" dirty="0"/>
              <a:t>School </a:t>
            </a:r>
            <a:r>
              <a:rPr lang="en-US" sz="3200" dirty="0" smtClean="0"/>
              <a:t>Facilities - </a:t>
            </a:r>
            <a:r>
              <a:rPr lang="en-US" sz="3200" dirty="0"/>
              <a:t>	</a:t>
            </a:r>
            <a:r>
              <a:rPr lang="en-US" sz="3200" dirty="0" smtClean="0"/>
              <a:t>SB </a:t>
            </a:r>
            <a:r>
              <a:rPr lang="en-US" sz="3200" dirty="0"/>
              <a:t>869</a:t>
            </a:r>
          </a:p>
          <a:p>
            <a:r>
              <a:rPr lang="en-US" dirty="0"/>
              <a:t>Rainy Day </a:t>
            </a:r>
            <a:r>
              <a:rPr lang="en-US" dirty="0" smtClean="0"/>
              <a:t>Fund -</a:t>
            </a:r>
            <a:r>
              <a:rPr lang="en-US" dirty="0"/>
              <a:t>		</a:t>
            </a:r>
            <a:r>
              <a:rPr lang="en-US" dirty="0" smtClean="0"/>
              <a:t>ACA </a:t>
            </a:r>
            <a:r>
              <a:rPr lang="en-US" dirty="0"/>
              <a:t>1</a:t>
            </a:r>
          </a:p>
          <a:p>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54</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1771165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Thank You</a:t>
            </a:r>
            <a:endParaRPr lang="en-US" sz="4400" dirty="0"/>
          </a:p>
        </p:txBody>
      </p:sp>
      <p:sp>
        <p:nvSpPr>
          <p:cNvPr id="3" name="Content Placeholder 2"/>
          <p:cNvSpPr>
            <a:spLocks noGrp="1"/>
          </p:cNvSpPr>
          <p:nvPr>
            <p:ph idx="1"/>
          </p:nvPr>
        </p:nvSpPr>
        <p:spPr>
          <a:xfrm>
            <a:off x="152400" y="1981200"/>
            <a:ext cx="8839200" cy="4495800"/>
          </a:xfrm>
        </p:spPr>
        <p:txBody>
          <a:bodyPr/>
          <a:lstStyle/>
          <a:p>
            <a:r>
              <a:rPr lang="en-US" dirty="0" smtClean="0"/>
              <a:t>We will send you this PowerPoint</a:t>
            </a:r>
          </a:p>
          <a:p>
            <a:r>
              <a:rPr lang="en-US" dirty="0" smtClean="0"/>
              <a:t>Please feel free to use this content</a:t>
            </a:r>
          </a:p>
          <a:p>
            <a:r>
              <a:rPr lang="en-US" b="1" dirty="0" smtClean="0"/>
              <a:t>Questions?</a:t>
            </a:r>
            <a:r>
              <a:rPr lang="en-US" dirty="0"/>
              <a:t> </a:t>
            </a:r>
            <a:r>
              <a:rPr lang="en-US" dirty="0" smtClean="0"/>
              <a:t> Please contact Rachel Scott at </a:t>
            </a:r>
            <a:r>
              <a:rPr lang="en-US" dirty="0" smtClean="0">
                <a:hlinkClick r:id="rId2"/>
              </a:rPr>
              <a:t>rachel@capitoladvisors.org</a:t>
            </a:r>
            <a:r>
              <a:rPr lang="en-US" dirty="0" smtClean="0"/>
              <a:t> or (916) 557-9745</a:t>
            </a:r>
          </a:p>
          <a:p>
            <a:r>
              <a:rPr lang="en-US" dirty="0" smtClean="0"/>
              <a:t>Please let us know what you think</a:t>
            </a:r>
          </a:p>
          <a:p>
            <a:endParaRPr lang="en-US" dirty="0"/>
          </a:p>
        </p:txBody>
      </p:sp>
      <p:sp>
        <p:nvSpPr>
          <p:cNvPr id="4" name="Footer Placeholder 3"/>
          <p:cNvSpPr>
            <a:spLocks noGrp="1"/>
          </p:cNvSpPr>
          <p:nvPr>
            <p:ph type="ftr" sz="quarter" idx="3"/>
          </p:nvPr>
        </p:nvSpPr>
        <p:spPr/>
        <p:txBody>
          <a:bodyPr/>
          <a:lstStyle/>
          <a:p>
            <a:r>
              <a:rPr lang="en-US" dirty="0" smtClean="0"/>
              <a:t>www.capitoladvisors.org</a:t>
            </a:r>
            <a:endParaRPr lang="en-US" dirty="0"/>
          </a:p>
        </p:txBody>
      </p:sp>
      <p:sp>
        <p:nvSpPr>
          <p:cNvPr id="5" name="Slide Number Placeholder 4"/>
          <p:cNvSpPr>
            <a:spLocks noGrp="1"/>
          </p:cNvSpPr>
          <p:nvPr>
            <p:ph type="sldNum" sz="quarter" idx="4"/>
          </p:nvPr>
        </p:nvSpPr>
        <p:spPr/>
        <p:txBody>
          <a:bodyPr/>
          <a:lstStyle/>
          <a:p>
            <a:fld id="{CDF146C8-CD55-4469-856A-728B45DB25DE}" type="slidenum">
              <a:rPr lang="en-US" smtClean="0"/>
              <a:pPr/>
              <a:t>55</a:t>
            </a:fld>
            <a:endParaRPr lang="en-US" dirty="0"/>
          </a:p>
        </p:txBody>
      </p:sp>
    </p:spTree>
    <p:extLst>
      <p:ext uri="{BB962C8B-B14F-4D97-AF65-F5344CB8AC3E}">
        <p14:creationId xmlns:p14="http://schemas.microsoft.com/office/powerpoint/2010/main" val="79682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Governor vs. Legislature</a:t>
            </a:r>
            <a:endParaRPr lang="en-US" dirty="0"/>
          </a:p>
        </p:txBody>
      </p:sp>
      <p:sp>
        <p:nvSpPr>
          <p:cNvPr id="3" name="Content Placeholder 2"/>
          <p:cNvSpPr>
            <a:spLocks noGrp="1"/>
          </p:cNvSpPr>
          <p:nvPr>
            <p:ph idx="1"/>
          </p:nvPr>
        </p:nvSpPr>
        <p:spPr/>
        <p:txBody>
          <a:bodyPr>
            <a:normAutofit fontScale="92500"/>
          </a:bodyPr>
          <a:lstStyle/>
          <a:p>
            <a:r>
              <a:rPr lang="en-US" dirty="0" smtClean="0"/>
              <a:t>Governor rejected higher revenue assumption</a:t>
            </a:r>
          </a:p>
          <a:p>
            <a:r>
              <a:rPr lang="en-US" dirty="0" smtClean="0"/>
              <a:t>Legislature hip to Governor’s approach, but the Governor held all the cards and prevailed</a:t>
            </a:r>
          </a:p>
          <a:p>
            <a:r>
              <a:rPr lang="en-US" dirty="0" smtClean="0"/>
              <a:t>Legislature scrambled to find funding for Pre-K, Common Core, STRS, mandates, career pathways, etc.</a:t>
            </a:r>
          </a:p>
          <a:p>
            <a:r>
              <a:rPr lang="en-US" dirty="0" smtClean="0"/>
              <a:t>Result was Revenue Triggers, Reversions and less in deferral buy-downs</a:t>
            </a:r>
          </a:p>
          <a:p>
            <a:endParaRPr lang="en-US" dirty="0"/>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6</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Tree>
    <p:extLst>
      <p:ext uri="{BB962C8B-B14F-4D97-AF65-F5344CB8AC3E}">
        <p14:creationId xmlns:p14="http://schemas.microsoft.com/office/powerpoint/2010/main" val="397159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State General Fund Revenues</a:t>
            </a:r>
            <a:br>
              <a:rPr lang="en-US" dirty="0"/>
            </a:br>
            <a:r>
              <a:rPr lang="en-US" sz="1600" dirty="0"/>
              <a:t>(Billions of Dollars)</a:t>
            </a:r>
            <a:endParaRPr lang="en-US" sz="1400" dirty="0"/>
          </a:p>
        </p:txBody>
      </p:sp>
      <p:sp>
        <p:nvSpPr>
          <p:cNvPr id="3" name="Footer Placeholder 2"/>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7</a:t>
            </a:fld>
            <a:endParaRPr lang="en-US" dirty="0">
              <a:solidFill>
                <a:prstClr val="white"/>
              </a:solidFill>
            </a:endParaRPr>
          </a:p>
        </p:txBody>
      </p:sp>
      <p:graphicFrame>
        <p:nvGraphicFramePr>
          <p:cNvPr id="6" name="Chart 5"/>
          <p:cNvGraphicFramePr>
            <a:graphicFrameLocks/>
          </p:cNvGraphicFramePr>
          <p:nvPr>
            <p:extLst>
              <p:ext uri="{D42A27DB-BD31-4B8C-83A1-F6EECF244321}">
                <p14:modId xmlns:p14="http://schemas.microsoft.com/office/powerpoint/2010/main" val="3818479933"/>
              </p:ext>
            </p:extLst>
          </p:nvPr>
        </p:nvGraphicFramePr>
        <p:xfrm>
          <a:off x="152400" y="1676400"/>
          <a:ext cx="8839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096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Plan for Paying Down the Wall of Debt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62573531"/>
              </p:ext>
            </p:extLst>
          </p:nvPr>
        </p:nvGraphicFramePr>
        <p:xfrm>
          <a:off x="228604" y="1753129"/>
          <a:ext cx="8686798" cy="4681312"/>
        </p:xfrm>
        <a:graphic>
          <a:graphicData uri="http://schemas.openxmlformats.org/drawingml/2006/table">
            <a:tbl>
              <a:tblPr>
                <a:tableStyleId>{5C22544A-7EE6-4342-B048-85BDC9FD1C3A}</a:tableStyleId>
              </a:tblPr>
              <a:tblGrid>
                <a:gridCol w="2491309"/>
                <a:gridCol w="988454"/>
                <a:gridCol w="254033"/>
                <a:gridCol w="1295400"/>
                <a:gridCol w="1295400"/>
                <a:gridCol w="1108983"/>
                <a:gridCol w="264765"/>
                <a:gridCol w="988454"/>
              </a:tblGrid>
              <a:tr h="292721">
                <a:tc>
                  <a:txBody>
                    <a:bodyPr/>
                    <a:lstStyle/>
                    <a:p>
                      <a:pPr algn="ctr" rtl="0" fontAlgn="b"/>
                      <a:r>
                        <a:rPr lang="en-US" sz="1600" b="1" u="none" strike="noStrike" dirty="0">
                          <a:effectLst/>
                          <a:latin typeface="Helvetica"/>
                          <a:cs typeface="Helvetica"/>
                        </a:rPr>
                        <a:t>As of end of  </a:t>
                      </a:r>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b="1" u="none" strike="noStrike" dirty="0">
                          <a:effectLst/>
                          <a:latin typeface="Helvetica"/>
                          <a:cs typeface="Helvetica"/>
                        </a:rPr>
                        <a:t>2010-11</a:t>
                      </a:r>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b="1" u="none" strike="noStrike" dirty="0">
                          <a:effectLst/>
                          <a:latin typeface="Helvetica"/>
                          <a:cs typeface="Helvetica"/>
                        </a:rPr>
                        <a:t>2013-14</a:t>
                      </a:r>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b="1" u="none" strike="noStrike" dirty="0">
                          <a:effectLst/>
                          <a:latin typeface="Helvetica"/>
                          <a:cs typeface="Helvetica"/>
                        </a:rPr>
                        <a:t>2014-15</a:t>
                      </a:r>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b="1" u="none" strike="noStrike" dirty="0" smtClean="0">
                          <a:effectLst/>
                          <a:latin typeface="Helvetica"/>
                          <a:cs typeface="Helvetica"/>
                        </a:rPr>
                        <a:t>2014-15</a:t>
                      </a:r>
                      <a:r>
                        <a:rPr lang="en-US" sz="1600" b="1" u="none" strike="noStrike" baseline="30000" dirty="0" smtClean="0">
                          <a:effectLst/>
                          <a:latin typeface="Helvetica"/>
                          <a:cs typeface="Helvetica"/>
                        </a:rPr>
                        <a:t>T</a:t>
                      </a:r>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b="1" u="none" strike="noStrike" dirty="0">
                          <a:effectLst/>
                          <a:latin typeface="Helvetica"/>
                          <a:cs typeface="Helvetica"/>
                        </a:rPr>
                        <a:t> </a:t>
                      </a:r>
                      <a:endParaRPr lang="en-US" sz="1600" b="1"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b="1" u="none" strike="noStrike" dirty="0" smtClean="0">
                          <a:effectLst/>
                          <a:latin typeface="Helvetica"/>
                          <a:cs typeface="Helvetica"/>
                        </a:rPr>
                        <a:t>2017-18</a:t>
                      </a:r>
                      <a:endParaRPr lang="en-US" sz="1600" b="1" i="0" u="none" strike="noStrike" dirty="0">
                        <a:solidFill>
                          <a:srgbClr val="000000"/>
                        </a:solidFill>
                        <a:effectLst/>
                        <a:latin typeface="Helvetica"/>
                        <a:cs typeface="Helvetica"/>
                      </a:endParaRPr>
                    </a:p>
                  </a:txBody>
                  <a:tcPr marL="8389" marR="8389" marT="8389" marB="0" anchor="b"/>
                </a:tc>
              </a:tr>
              <a:tr h="292721">
                <a:tc>
                  <a:txBody>
                    <a:bodyPr/>
                    <a:lstStyle/>
                    <a:p>
                      <a:pPr algn="l" rtl="0" fontAlgn="b"/>
                      <a:r>
                        <a:rPr lang="en-US" sz="1600" u="none" strike="noStrike" dirty="0">
                          <a:effectLst/>
                          <a:latin typeface="Helvetica"/>
                          <a:cs typeface="Helvetica"/>
                        </a:rPr>
                        <a:t>K-14 Inter-Year Deferrals</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$10.4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$6.1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1" u="none" strike="noStrike" dirty="0" smtClean="0">
                          <a:effectLst/>
                          <a:latin typeface="Helvetica"/>
                          <a:cs typeface="Helvetica"/>
                        </a:rPr>
                        <a:t>$1.0 </a:t>
                      </a:r>
                      <a:endParaRPr lang="en-US" sz="1600" b="1"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smtClean="0">
                          <a:effectLst/>
                          <a:latin typeface="Helvetica"/>
                          <a:cs typeface="Helvetica"/>
                        </a:rPr>
                        <a:t>$0.0</a:t>
                      </a:r>
                      <a:r>
                        <a:rPr lang="en-US" sz="1600" u="none" strike="noStrike" baseline="30000" dirty="0" smtClean="0">
                          <a:effectLst/>
                          <a:latin typeface="Helvetica"/>
                          <a:cs typeface="Helvetica"/>
                        </a:rPr>
                        <a:t>T</a:t>
                      </a:r>
                      <a:r>
                        <a:rPr lang="en-US" sz="1600" u="none" strike="noStrike" dirty="0" smtClean="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r>
              <a:tr h="292721">
                <a:tc>
                  <a:txBody>
                    <a:bodyPr/>
                    <a:lstStyle/>
                    <a:p>
                      <a:pPr algn="l" rtl="0" fontAlgn="b"/>
                      <a:r>
                        <a:rPr lang="en-US" sz="1600" u="none" strike="noStrike" dirty="0">
                          <a:effectLst/>
                          <a:latin typeface="Helvetica"/>
                          <a:cs typeface="Helvetica"/>
                        </a:rPr>
                        <a:t>Economic Recovery Bonds</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$7.1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$3.9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r>
              <a:tr h="292721">
                <a:tc>
                  <a:txBody>
                    <a:bodyPr/>
                    <a:lstStyle/>
                    <a:p>
                      <a:pPr algn="l" rtl="0" fontAlgn="b"/>
                      <a:r>
                        <a:rPr lang="en-US" sz="1600" u="none" strike="noStrike" dirty="0">
                          <a:effectLst/>
                          <a:latin typeface="Helvetica"/>
                          <a:cs typeface="Helvetica"/>
                        </a:rPr>
                        <a:t>Loans from Special Funds</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$5.1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$3.9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1" u="none" strike="noStrike" dirty="0" smtClean="0">
                          <a:effectLst/>
                          <a:latin typeface="Helvetica"/>
                          <a:cs typeface="Helvetica"/>
                        </a:rPr>
                        <a:t>$3.1 </a:t>
                      </a:r>
                      <a:endParaRPr lang="en-US" sz="1600" b="1"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smtClean="0">
                          <a:effectLst/>
                          <a:latin typeface="Helvetica"/>
                          <a:cs typeface="Helvetica"/>
                        </a:rPr>
                        <a:t>$3.1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r>
              <a:tr h="292721">
                <a:tc>
                  <a:txBody>
                    <a:bodyPr/>
                    <a:lstStyle/>
                    <a:p>
                      <a:pPr algn="l" rtl="0" fontAlgn="b"/>
                      <a:r>
                        <a:rPr lang="en-US" sz="1600" u="none" strike="noStrike" dirty="0">
                          <a:effectLst/>
                          <a:latin typeface="Helvetica"/>
                          <a:cs typeface="Helvetica"/>
                        </a:rPr>
                        <a:t>Prior year mandate claims</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$4.3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endParaRPr lang="en-US" sz="1600" b="0" i="0" u="none" strike="noStrike" dirty="0">
                        <a:solidFill>
                          <a:schemeClr val="tx1"/>
                        </a:solidFill>
                        <a:effectLst/>
                        <a:latin typeface="Helvetica"/>
                        <a:cs typeface="Helvetica"/>
                      </a:endParaRPr>
                    </a:p>
                  </a:txBody>
                  <a:tcPr marL="8389" marR="8389" marT="8389" marB="0" anchor="b"/>
                </a:tc>
                <a:tc>
                  <a:txBody>
                    <a:bodyPr/>
                    <a:lstStyle/>
                    <a:p>
                      <a:pPr algn="ctr" rtl="0" fontAlgn="b"/>
                      <a:r>
                        <a:rPr lang="en-US" sz="1600" b="0" u="none" strike="noStrike" dirty="0" smtClean="0">
                          <a:solidFill>
                            <a:schemeClr val="tx1"/>
                          </a:solidFill>
                          <a:effectLst/>
                          <a:latin typeface="Helvetica"/>
                          <a:cs typeface="Helvetica"/>
                        </a:rPr>
                        <a:t>$6.7</a:t>
                      </a:r>
                      <a:endParaRPr lang="en-US" sz="1600" b="0" i="0" u="none" strike="noStrike" dirty="0">
                        <a:solidFill>
                          <a:schemeClr val="tx1"/>
                        </a:solidFill>
                        <a:effectLst/>
                        <a:latin typeface="Helvetica"/>
                        <a:cs typeface="Helvetica"/>
                      </a:endParaRPr>
                    </a:p>
                  </a:txBody>
                  <a:tcPr marL="8389" marR="8389" marT="8389" marB="0" anchor="b"/>
                </a:tc>
                <a:tc>
                  <a:txBody>
                    <a:bodyPr/>
                    <a:lstStyle/>
                    <a:p>
                      <a:pPr algn="ctr" rtl="0" fontAlgn="b"/>
                      <a:r>
                        <a:rPr lang="en-US" sz="1600" b="1" u="none" strike="noStrike" dirty="0" smtClean="0">
                          <a:solidFill>
                            <a:schemeClr val="tx1"/>
                          </a:solidFill>
                          <a:effectLst/>
                          <a:latin typeface="Helvetica"/>
                          <a:cs typeface="Helvetica"/>
                        </a:rPr>
                        <a:t>$6.2</a:t>
                      </a:r>
                      <a:endParaRPr lang="en-US" sz="1600" b="1" i="0" u="none" strike="noStrike" dirty="0">
                        <a:solidFill>
                          <a:schemeClr val="tx1"/>
                        </a:solidFill>
                        <a:effectLst/>
                        <a:latin typeface="Helvetica"/>
                        <a:cs typeface="Helvetica"/>
                      </a:endParaRPr>
                    </a:p>
                  </a:txBody>
                  <a:tcPr marL="8389" marR="8389" marT="8389" marB="0" anchor="b"/>
                </a:tc>
                <a:tc>
                  <a:txBody>
                    <a:bodyPr/>
                    <a:lstStyle/>
                    <a:p>
                      <a:pPr algn="ctr" rtl="0" fontAlgn="b"/>
                      <a:r>
                        <a:rPr lang="en-US" sz="1600" b="0" u="none" strike="noStrike" dirty="0" smtClean="0">
                          <a:solidFill>
                            <a:schemeClr val="tx1"/>
                          </a:solidFill>
                          <a:effectLst/>
                          <a:latin typeface="Helvetica"/>
                          <a:cs typeface="Helvetica"/>
                        </a:rPr>
                        <a:t>$5.4</a:t>
                      </a:r>
                      <a:endParaRPr lang="en-US" sz="1600" b="0" i="0" u="none" strike="noStrike" dirty="0">
                        <a:solidFill>
                          <a:schemeClr val="tx1"/>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r>
              <a:tr h="292721">
                <a:tc>
                  <a:txBody>
                    <a:bodyPr/>
                    <a:lstStyle/>
                    <a:p>
                      <a:pPr algn="l" rtl="0" fontAlgn="b"/>
                      <a:r>
                        <a:rPr lang="en-US" sz="1600" u="none" strike="noStrike" dirty="0">
                          <a:effectLst/>
                          <a:latin typeface="Helvetica"/>
                          <a:cs typeface="Helvetica"/>
                        </a:rPr>
                        <a:t>Prop 98 Settle-up</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$3.0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$2.4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$1.8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$1.8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r>
              <a:tr h="292721">
                <a:tc>
                  <a:txBody>
                    <a:bodyPr/>
                    <a:lstStyle/>
                    <a:p>
                      <a:pPr algn="l" rtl="0" fontAlgn="b"/>
                      <a:r>
                        <a:rPr lang="en-US" sz="1600" u="none" strike="noStrike" dirty="0">
                          <a:effectLst/>
                          <a:latin typeface="Helvetica"/>
                          <a:cs typeface="Helvetica"/>
                        </a:rPr>
                        <a:t>Borrowing from Local Gov</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$1.9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r>
              <a:tr h="292721">
                <a:tc>
                  <a:txBody>
                    <a:bodyPr/>
                    <a:lstStyle/>
                    <a:p>
                      <a:pPr algn="l" rtl="0" fontAlgn="b"/>
                      <a:r>
                        <a:rPr lang="en-US" sz="1600" u="none" strike="noStrike" dirty="0">
                          <a:effectLst/>
                          <a:latin typeface="Helvetica"/>
                          <a:cs typeface="Helvetica"/>
                        </a:rPr>
                        <a:t>Deferred Medi-cal costs</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$1.2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$1.8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smtClean="0">
                          <a:solidFill>
                            <a:srgbClr val="000000"/>
                          </a:solidFill>
                          <a:effectLst/>
                          <a:latin typeface="Helvetica"/>
                          <a:cs typeface="Helvetica"/>
                        </a:rPr>
                        <a:t>$2.2</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smtClean="0">
                          <a:solidFill>
                            <a:srgbClr val="000000"/>
                          </a:solidFill>
                          <a:effectLst/>
                          <a:latin typeface="Helvetica"/>
                          <a:cs typeface="Helvetica"/>
                        </a:rPr>
                        <a:t>$2.2</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r>
              <a:tr h="561395">
                <a:tc>
                  <a:txBody>
                    <a:bodyPr/>
                    <a:lstStyle/>
                    <a:p>
                      <a:pPr algn="l" rtl="0" fontAlgn="b"/>
                      <a:r>
                        <a:rPr lang="en-US" sz="1600" u="none" strike="noStrike" dirty="0">
                          <a:effectLst/>
                          <a:latin typeface="Helvetica"/>
                          <a:cs typeface="Helvetica"/>
                        </a:rPr>
                        <a:t>Deferral of state payroll costs</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$0.8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$0.8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$0.8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$0.8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r>
              <a:tr h="561395">
                <a:tc>
                  <a:txBody>
                    <a:bodyPr/>
                    <a:lstStyle/>
                    <a:p>
                      <a:pPr algn="l" rtl="0" fontAlgn="b"/>
                      <a:r>
                        <a:rPr lang="en-US" sz="1600" u="none" strike="noStrike" dirty="0">
                          <a:effectLst/>
                          <a:latin typeface="Helvetica"/>
                          <a:cs typeface="Helvetica"/>
                        </a:rPr>
                        <a:t>Deferred CalPERS payments</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$0.5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$0.4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$0.4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$0.4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r>
              <a:tr h="649713">
                <a:tc>
                  <a:txBody>
                    <a:bodyPr/>
                    <a:lstStyle/>
                    <a:p>
                      <a:pPr algn="l" rtl="0" fontAlgn="b"/>
                      <a:r>
                        <a:rPr lang="en-US" sz="1600" u="none" strike="noStrike" dirty="0">
                          <a:effectLst/>
                          <a:latin typeface="Helvetica"/>
                          <a:cs typeface="Helvetica"/>
                        </a:rPr>
                        <a:t>Borrowing from transportation funds</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$0.4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$0.2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$0.1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$0.1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ctr" rtl="0" fontAlgn="b"/>
                      <a:r>
                        <a:rPr lang="en-US" sz="160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tc>
              </a:tr>
              <a:tr h="292721">
                <a:tc>
                  <a:txBody>
                    <a:bodyPr/>
                    <a:lstStyle/>
                    <a:p>
                      <a:pPr algn="r" rtl="0" fontAlgn="b"/>
                      <a:r>
                        <a:rPr lang="en-US" sz="1600" b="0" u="none" strike="noStrike" dirty="0">
                          <a:effectLst/>
                          <a:latin typeface="Helvetica"/>
                          <a:cs typeface="Helvetica"/>
                        </a:rPr>
                        <a:t>Total</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a:effectLst/>
                          <a:latin typeface="Helvetica"/>
                          <a:cs typeface="Helvetica"/>
                        </a:rPr>
                        <a:t>$34.7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a:solidFill>
                            <a:srgbClr val="000000"/>
                          </a:solidFill>
                          <a:effectLst/>
                          <a:latin typeface="Helvetica"/>
                          <a:cs typeface="Helvetica"/>
                        </a:rPr>
                        <a:t>$</a:t>
                      </a:r>
                      <a:r>
                        <a:rPr lang="en-US" sz="1600" b="0" u="none" strike="noStrike" dirty="0" smtClean="0">
                          <a:solidFill>
                            <a:srgbClr val="000000"/>
                          </a:solidFill>
                          <a:effectLst/>
                          <a:latin typeface="Helvetica"/>
                          <a:cs typeface="Helvetica"/>
                        </a:rPr>
                        <a:t>26.2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1" u="none" strike="noStrike" dirty="0" smtClean="0">
                          <a:solidFill>
                            <a:srgbClr val="000000"/>
                          </a:solidFill>
                          <a:effectLst/>
                          <a:latin typeface="Helvetica"/>
                          <a:cs typeface="Helvetica"/>
                        </a:rPr>
                        <a:t>$15.6 </a:t>
                      </a:r>
                      <a:endParaRPr lang="en-US" sz="1600" b="1"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smtClean="0">
                          <a:solidFill>
                            <a:srgbClr val="000000"/>
                          </a:solidFill>
                          <a:effectLst/>
                          <a:latin typeface="Helvetica"/>
                          <a:cs typeface="Helvetica"/>
                        </a:rPr>
                        <a:t>$13.8</a:t>
                      </a:r>
                      <a:r>
                        <a:rPr lang="en-US" sz="1600" u="none" strike="noStrike" baseline="30000" dirty="0" smtClean="0">
                          <a:effectLst/>
                          <a:latin typeface="Helvetica"/>
                          <a:cs typeface="Helvetica"/>
                        </a:rPr>
                        <a:t>T</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c>
                  <a:txBody>
                    <a:bodyPr/>
                    <a:lstStyle/>
                    <a:p>
                      <a:pPr algn="ctr" rtl="0" fontAlgn="b"/>
                      <a:r>
                        <a:rPr lang="en-US" sz="1600" b="0" u="none" strike="noStrike" dirty="0">
                          <a:effectLst/>
                          <a:latin typeface="Helvetica"/>
                          <a:cs typeface="Helvetica"/>
                        </a:rPr>
                        <a:t>$0.0 </a:t>
                      </a:r>
                      <a:endParaRPr lang="en-US" sz="1600" b="0" i="0" u="none" strike="noStrike" dirty="0">
                        <a:solidFill>
                          <a:srgbClr val="000000"/>
                        </a:solidFill>
                        <a:effectLst/>
                        <a:latin typeface="Helvetica"/>
                        <a:cs typeface="Helvetica"/>
                      </a:endParaRPr>
                    </a:p>
                  </a:txBody>
                  <a:tcPr marL="8389" marR="8389" marT="8389" marB="0" anchor="b">
                    <a:solidFill>
                      <a:schemeClr val="bg1">
                        <a:lumMod val="85000"/>
                      </a:schemeClr>
                    </a:solidFill>
                  </a:tcPr>
                </a:tc>
              </a:tr>
              <a:tr h="2743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u="none" strike="noStrike" dirty="0" smtClean="0">
                          <a:effectLst/>
                          <a:latin typeface="Helvetica"/>
                          <a:cs typeface="Helvetica"/>
                        </a:rPr>
                        <a:t>(</a:t>
                      </a:r>
                      <a:r>
                        <a:rPr lang="en-US" sz="1200" b="0" i="0" u="none" strike="noStrike" dirty="0" smtClean="0">
                          <a:solidFill>
                            <a:srgbClr val="000000"/>
                          </a:solidFill>
                          <a:effectLst/>
                          <a:latin typeface="Helvetica"/>
                          <a:cs typeface="Helvetica"/>
                        </a:rPr>
                        <a:t>all amounts shown in</a:t>
                      </a:r>
                      <a:r>
                        <a:rPr lang="en-US" sz="1200" b="0" i="0" u="none" strike="noStrike" baseline="0" dirty="0" smtClean="0">
                          <a:solidFill>
                            <a:srgbClr val="000000"/>
                          </a:solidFill>
                          <a:effectLst/>
                          <a:latin typeface="Helvetica"/>
                          <a:cs typeface="Helvetica"/>
                        </a:rPr>
                        <a:t> b</a:t>
                      </a:r>
                      <a:r>
                        <a:rPr lang="en-US" sz="1200" b="0" u="none" strike="noStrike" dirty="0" smtClean="0">
                          <a:effectLst/>
                          <a:latin typeface="Helvetica"/>
                          <a:cs typeface="Helvetica"/>
                        </a:rPr>
                        <a:t>illions</a:t>
                      </a:r>
                      <a:r>
                        <a:rPr lang="en-US" sz="1200" b="0" u="none" strike="noStrike" dirty="0">
                          <a:effectLst/>
                          <a:latin typeface="Helvetica"/>
                          <a:cs typeface="Helvetica"/>
                        </a:rPr>
                        <a:t>)</a:t>
                      </a:r>
                      <a:endParaRPr lang="en-US" sz="1200" b="0" i="0" u="none" strike="noStrike" dirty="0">
                        <a:solidFill>
                          <a:srgbClr val="000000"/>
                        </a:solidFill>
                        <a:effectLst/>
                        <a:latin typeface="Helvetica"/>
                        <a:cs typeface="Helvetica"/>
                      </a:endParaRPr>
                    </a:p>
                  </a:txBody>
                  <a:tcPr marL="8389" marR="8389" marT="8389" marB="0" anchor="b"/>
                </a:tc>
                <a:tc gridSpan="3">
                  <a:txBody>
                    <a:bodyPr/>
                    <a:lstStyle/>
                    <a:p>
                      <a:pPr algn="l" fontAlgn="b"/>
                      <a:r>
                        <a:rPr lang="en-US" sz="1600" u="none" strike="noStrike" dirty="0">
                          <a:effectLst/>
                          <a:latin typeface="Helvetica"/>
                          <a:cs typeface="Helvetica"/>
                        </a:rPr>
                        <a:t> </a:t>
                      </a:r>
                      <a:r>
                        <a:rPr lang="en-US" sz="1200" u="none" strike="noStrike" dirty="0" smtClean="0">
                          <a:effectLst/>
                          <a:latin typeface="Helvetica"/>
                          <a:cs typeface="Helvetica"/>
                        </a:rPr>
                        <a:t>T = with revenue triggers</a:t>
                      </a:r>
                      <a:endParaRPr lang="en-US" sz="1200" b="0" i="0" u="none" strike="noStrike" dirty="0">
                        <a:solidFill>
                          <a:srgbClr val="000000"/>
                        </a:solidFill>
                        <a:effectLst/>
                        <a:latin typeface="Helvetica"/>
                        <a:cs typeface="Helvetica"/>
                      </a:endParaRPr>
                    </a:p>
                  </a:txBody>
                  <a:tcPr marL="8389" marR="8389" marT="8389" marB="0" anchor="b"/>
                </a:tc>
                <a:tc hMerge="1">
                  <a:txBody>
                    <a:bodyPr/>
                    <a:lstStyle/>
                    <a:p>
                      <a:endParaRPr lang="en-US"/>
                    </a:p>
                  </a:txBody>
                  <a:tcPr/>
                </a:tc>
                <a:tc hMerge="1">
                  <a:txBody>
                    <a:bodyPr/>
                    <a:lstStyle/>
                    <a:p>
                      <a:pPr algn="l" fontAlgn="b"/>
                      <a:endParaRPr lang="en-US" sz="1800" b="0" i="0" u="none" strike="noStrike" dirty="0">
                        <a:solidFill>
                          <a:srgbClr val="000000"/>
                        </a:solidFill>
                        <a:effectLst/>
                        <a:latin typeface="Helvetica"/>
                        <a:cs typeface="Helvetica"/>
                      </a:endParaRPr>
                    </a:p>
                  </a:txBody>
                  <a:tcPr marL="8389" marR="8389" marT="8389" marB="0" anchor="b"/>
                </a:tc>
                <a:tc>
                  <a:txBody>
                    <a:bodyPr/>
                    <a:lstStyle/>
                    <a:p>
                      <a:pPr algn="l"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l"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l"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c>
                  <a:txBody>
                    <a:bodyPr/>
                    <a:lstStyle/>
                    <a:p>
                      <a:pPr algn="l" fontAlgn="b"/>
                      <a:r>
                        <a:rPr lang="en-US" sz="1600" u="none" strike="noStrike" dirty="0">
                          <a:effectLst/>
                          <a:latin typeface="Helvetica"/>
                          <a:cs typeface="Helvetica"/>
                        </a:rPr>
                        <a:t> </a:t>
                      </a:r>
                      <a:endParaRPr lang="en-US" sz="1600" b="0" i="0" u="none" strike="noStrike" dirty="0">
                        <a:solidFill>
                          <a:srgbClr val="000000"/>
                        </a:solidFill>
                        <a:effectLst/>
                        <a:latin typeface="Helvetica"/>
                        <a:cs typeface="Helvetica"/>
                      </a:endParaRPr>
                    </a:p>
                  </a:txBody>
                  <a:tcPr marL="8389" marR="8389" marT="8389" marB="0" anchor="b"/>
                </a:tc>
              </a:tr>
            </a:tbl>
          </a:graphicData>
        </a:graphic>
      </p:graphicFrame>
      <p:sp>
        <p:nvSpPr>
          <p:cNvPr id="4" name="Footer Placeholder 3"/>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5" name="Slide Number Placeholder 4"/>
          <p:cNvSpPr>
            <a:spLocks noGrp="1"/>
          </p:cNvSpPr>
          <p:nvPr>
            <p:ph type="sldNum" sz="quarter" idx="4"/>
          </p:nvPr>
        </p:nvSpPr>
        <p:spPr/>
        <p:txBody>
          <a:bodyPr/>
          <a:lstStyle/>
          <a:p>
            <a:fld id="{CDF146C8-CD55-4469-856A-728B45DB25DE}"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3243250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California’s Long-Term Liabilities</a:t>
            </a:r>
          </a:p>
        </p:txBody>
      </p:sp>
      <p:sp>
        <p:nvSpPr>
          <p:cNvPr id="4" name="Slide Number Placeholder 3"/>
          <p:cNvSpPr>
            <a:spLocks noGrp="1"/>
          </p:cNvSpPr>
          <p:nvPr>
            <p:ph type="sldNum" sz="quarter" idx="4"/>
          </p:nvPr>
        </p:nvSpPr>
        <p:spPr/>
        <p:txBody>
          <a:bodyPr/>
          <a:lstStyle/>
          <a:p>
            <a:fld id="{CDF146C8-CD55-4469-856A-728B45DB25DE}" type="slidenum">
              <a:rPr lang="en-US" smtClean="0">
                <a:solidFill>
                  <a:prstClr val="white"/>
                </a:solidFill>
              </a:rPr>
              <a:pPr/>
              <a:t>9</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US" dirty="0" smtClean="0">
                <a:solidFill>
                  <a:srgbClr val="4F81BD">
                    <a:tint val="20000"/>
                  </a:srgbClr>
                </a:solidFill>
              </a:rPr>
              <a:t>www.capitoladvisors.org</a:t>
            </a:r>
            <a:endParaRPr lang="en-US" dirty="0">
              <a:solidFill>
                <a:srgbClr val="4F81BD">
                  <a:tint val="20000"/>
                </a:srgbClr>
              </a:solidFill>
            </a:endParaRPr>
          </a:p>
        </p:txBody>
      </p:sp>
      <p:sp>
        <p:nvSpPr>
          <p:cNvPr id="9" name="Content Placeholder 8"/>
          <p:cNvSpPr>
            <a:spLocks noGrp="1"/>
          </p:cNvSpPr>
          <p:nvPr>
            <p:ph idx="1"/>
          </p:nvPr>
        </p:nvSpPr>
        <p:spPr/>
        <p:txBody>
          <a:bodyPr/>
          <a:lstStyle/>
          <a:p>
            <a:r>
              <a:rPr lang="en-US" dirty="0" smtClean="0"/>
              <a:t>Liabilities being addressed ($220.5 billion)</a:t>
            </a:r>
          </a:p>
          <a:p>
            <a:pPr lvl="1"/>
            <a:r>
              <a:rPr lang="en-US" dirty="0" smtClean="0"/>
              <a:t>Retirement -		$123.6 billion</a:t>
            </a:r>
          </a:p>
          <a:p>
            <a:pPr lvl="1"/>
            <a:r>
              <a:rPr lang="en-US" dirty="0" smtClean="0"/>
              <a:t>Infrastructure - 	$85.3 billion</a:t>
            </a:r>
          </a:p>
          <a:p>
            <a:pPr lvl="1"/>
            <a:r>
              <a:rPr lang="en-US" dirty="0" smtClean="0"/>
              <a:t>Budgetary -		$11.6 billion</a:t>
            </a:r>
          </a:p>
          <a:p>
            <a:r>
              <a:rPr lang="en-US" dirty="0" smtClean="0"/>
              <a:t>Not yet being addressed ($122.4 billion)</a:t>
            </a:r>
          </a:p>
          <a:p>
            <a:pPr lvl="1"/>
            <a:r>
              <a:rPr lang="en-US" dirty="0" smtClean="0"/>
              <a:t>Retirement -</a:t>
            </a:r>
            <a:r>
              <a:rPr lang="en-US" dirty="0"/>
              <a:t>		</a:t>
            </a:r>
            <a:r>
              <a:rPr lang="en-US" dirty="0" smtClean="0"/>
              <a:t>$94.2 </a:t>
            </a:r>
            <a:r>
              <a:rPr lang="en-US" dirty="0"/>
              <a:t>billion</a:t>
            </a:r>
          </a:p>
          <a:p>
            <a:pPr lvl="1"/>
            <a:r>
              <a:rPr lang="en-US" dirty="0" smtClean="0"/>
              <a:t>Budgetary -</a:t>
            </a:r>
            <a:r>
              <a:rPr lang="en-US" dirty="0"/>
              <a:t>		</a:t>
            </a:r>
            <a:r>
              <a:rPr lang="en-US" dirty="0" smtClean="0"/>
              <a:t>$28.2 </a:t>
            </a:r>
            <a:r>
              <a:rPr lang="en-US" dirty="0"/>
              <a:t>billion</a:t>
            </a:r>
          </a:p>
          <a:p>
            <a:endParaRPr lang="en-US" dirty="0"/>
          </a:p>
        </p:txBody>
      </p:sp>
    </p:spTree>
    <p:extLst>
      <p:ext uri="{BB962C8B-B14F-4D97-AF65-F5344CB8AC3E}">
        <p14:creationId xmlns:p14="http://schemas.microsoft.com/office/powerpoint/2010/main" val="1698097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13571</TotalTime>
  <Words>4357</Words>
  <Application>Microsoft Office PowerPoint</Application>
  <PresentationFormat>On-screen Show (4:3)</PresentationFormat>
  <Paragraphs>808</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Workshops sponsored by:</vt:lpstr>
      <vt:lpstr>Themes and Thoughts</vt:lpstr>
      <vt:lpstr>Overall Budget</vt:lpstr>
      <vt:lpstr>Gov Wins on Revenue Assumptions</vt:lpstr>
      <vt:lpstr>Governor vs. Legislature</vt:lpstr>
      <vt:lpstr>State General Fund Revenues (Billions of Dollars)</vt:lpstr>
      <vt:lpstr>Plan for Paying Down the Wall of Debt</vt:lpstr>
      <vt:lpstr>California’s Long-Term Liabilities</vt:lpstr>
      <vt:lpstr>K-12 Education Budget </vt:lpstr>
      <vt:lpstr>2014-15 Budget Act: K-12 Overview</vt:lpstr>
      <vt:lpstr>Proposition 98</vt:lpstr>
      <vt:lpstr>Prop 98 Changes Over Time</vt:lpstr>
      <vt:lpstr>K-14 Deferral Buy Down</vt:lpstr>
      <vt:lpstr>Inter-Year (Cross-Year) K-12 Deferrals</vt:lpstr>
      <vt:lpstr>LCFF Entitlement Target</vt:lpstr>
      <vt:lpstr>LCFF in One Chart</vt:lpstr>
      <vt:lpstr>Stand-Alone Categoricals</vt:lpstr>
      <vt:lpstr>K-3 GSA</vt:lpstr>
      <vt:lpstr>LCFF Supplemental and Concentration Grants</vt:lpstr>
      <vt:lpstr>LCFF Supplemental and Concentration Grants</vt:lpstr>
      <vt:lpstr>Rainy Day Fund</vt:lpstr>
      <vt:lpstr>Transfers Into the Rainy Day Fund</vt:lpstr>
      <vt:lpstr>Transfers Into the Rainy Day Fund</vt:lpstr>
      <vt:lpstr>Transfers Out of the Rainy Day Fund</vt:lpstr>
      <vt:lpstr>Local Budget Reserve Restrictions</vt:lpstr>
      <vt:lpstr>Local Budget Reserves</vt:lpstr>
      <vt:lpstr>Local Budget Reserve Restrictions</vt:lpstr>
      <vt:lpstr>CalSTRS</vt:lpstr>
      <vt:lpstr>Governor’s CalSTRS Proposal Future Changes in Contribution Rates</vt:lpstr>
      <vt:lpstr>STRS: State and Employer Contributions</vt:lpstr>
      <vt:lpstr>STRS: Employee Contribution</vt:lpstr>
      <vt:lpstr>Vergara Decision</vt:lpstr>
      <vt:lpstr>Vergara Decision</vt:lpstr>
      <vt:lpstr>AB 215 - Changes to Existing Process</vt:lpstr>
      <vt:lpstr>AB 215 - Changes to Existing Process</vt:lpstr>
      <vt:lpstr>AB 215 - Changes to Existing Process</vt:lpstr>
      <vt:lpstr>Mandates/Common Core</vt:lpstr>
      <vt:lpstr>Mandate Block Grant</vt:lpstr>
      <vt:lpstr>Connectivity (K-12 HSN)</vt:lpstr>
      <vt:lpstr>Early Childhood Education Reform</vt:lpstr>
      <vt:lpstr>Early Childhood Education Reform</vt:lpstr>
      <vt:lpstr>Independent Study Reform</vt:lpstr>
      <vt:lpstr>CTE/ROCPs</vt:lpstr>
      <vt:lpstr>CTE/ROCPs</vt:lpstr>
      <vt:lpstr>Adult Education</vt:lpstr>
      <vt:lpstr>BTSA</vt:lpstr>
      <vt:lpstr>Child Nutrition</vt:lpstr>
      <vt:lpstr>State School Facilities Bond</vt:lpstr>
      <vt:lpstr>Proposition 39 – Energy Efficiency</vt:lpstr>
      <vt:lpstr>Proposition 39 – Energy Efficiency</vt:lpstr>
      <vt:lpstr>Proposition 39 – Energy Efficiency</vt:lpstr>
      <vt:lpstr>Politics of 2014</vt:lpstr>
      <vt:lpstr>Budget Related Legislation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roxy</dc:creator>
  <cp:lastModifiedBy>Gerry</cp:lastModifiedBy>
  <cp:revision>500</cp:revision>
  <cp:lastPrinted>2014-07-03T19:03:08Z</cp:lastPrinted>
  <dcterms:created xsi:type="dcterms:W3CDTF">2013-05-06T18:48:34Z</dcterms:created>
  <dcterms:modified xsi:type="dcterms:W3CDTF">2014-07-23T00:15:29Z</dcterms:modified>
</cp:coreProperties>
</file>